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307" r:id="rId2"/>
    <p:sldId id="325" r:id="rId3"/>
    <p:sldId id="340" r:id="rId4"/>
    <p:sldId id="354" r:id="rId5"/>
    <p:sldId id="358" r:id="rId6"/>
    <p:sldId id="355" r:id="rId7"/>
    <p:sldId id="356" r:id="rId8"/>
    <p:sldId id="357" r:id="rId9"/>
    <p:sldId id="364" r:id="rId10"/>
    <p:sldId id="359" r:id="rId11"/>
    <p:sldId id="361" r:id="rId12"/>
    <p:sldId id="360" r:id="rId13"/>
    <p:sldId id="343" r:id="rId14"/>
    <p:sldId id="344" r:id="rId15"/>
    <p:sldId id="345" r:id="rId16"/>
    <p:sldId id="346" r:id="rId17"/>
    <p:sldId id="347" r:id="rId18"/>
    <p:sldId id="348" r:id="rId19"/>
    <p:sldId id="362" r:id="rId20"/>
    <p:sldId id="363" r:id="rId21"/>
    <p:sldId id="349" r:id="rId22"/>
    <p:sldId id="350" r:id="rId23"/>
    <p:sldId id="351" r:id="rId24"/>
    <p:sldId id="352" r:id="rId25"/>
    <p:sldId id="353" r:id="rId26"/>
    <p:sldId id="339" r:id="rId27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8091"/>
    <a:srgbClr val="A2EAE8"/>
    <a:srgbClr val="33CCCC"/>
    <a:srgbClr val="008080"/>
    <a:srgbClr val="FFB9D0"/>
    <a:srgbClr val="FF6699"/>
    <a:srgbClr val="FF0066"/>
    <a:srgbClr val="33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3460" autoAdjust="0"/>
  </p:normalViewPr>
  <p:slideViewPr>
    <p:cSldViewPr snapToGrid="0">
      <p:cViewPr varScale="1">
        <p:scale>
          <a:sx n="109" d="100"/>
          <a:sy n="109" d="100"/>
        </p:scale>
        <p:origin x="1626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B79C8-24AA-46F8-A8C8-734F49E4A7AC}" type="datetimeFigureOut">
              <a:rPr lang="hr-HR" smtClean="0"/>
              <a:t>12.9.2017.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F03BF-273E-43BE-89C2-D577044D589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19008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2C14-BCE2-4F15-B1E0-AC3B3E78E6B0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989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3647-38E9-4A95-801B-F299F353CC7D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2536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9EDEB-F994-4131-884F-8AA6E8723A74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975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86112-5A2F-49B9-8819-BB54D9347B8E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1324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68925-F531-4C99-8D63-F82DA0AB1B43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73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B651-A6A8-4789-A69F-A635840E34DF}" type="datetime1">
              <a:rPr lang="hr-HR" smtClean="0"/>
              <a:t>12.9.2017.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24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05AEB-7F11-479C-B9A3-44F0A1A08FF6}" type="datetime1">
              <a:rPr lang="hr-HR" smtClean="0"/>
              <a:t>12.9.2017.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211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D0A65-6053-4F74-9325-8D9944515BC2}" type="datetime1">
              <a:rPr lang="hr-HR" smtClean="0"/>
              <a:t>12.9.2017.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2750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4FED6-C81A-4CA9-8C92-606915C78EE8}" type="datetime1">
              <a:rPr lang="hr-HR" smtClean="0"/>
              <a:t>12.9.2017.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6057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923CE-5D5D-403A-AED3-EDBFD606E029}" type="datetime1">
              <a:rPr lang="hr-HR" smtClean="0"/>
              <a:t>12.9.2017.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4428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573B3-085A-4B23-9F33-356BA65A9161}" type="datetime1">
              <a:rPr lang="hr-HR" smtClean="0"/>
              <a:t>12.9.2017.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186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7A0FE-D88C-4418-8432-B613278E8AAC}" type="datetime1">
              <a:rPr lang="hr-HR" smtClean="0"/>
              <a:t>12.9.2017.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702EB-135F-4620-967C-001F13E198F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7700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31354" y="1528111"/>
            <a:ext cx="8681292" cy="4960557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3200" b="1" dirty="0" smtClean="0">
              <a:solidFill>
                <a:srgbClr val="008091"/>
              </a:solidFill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hr-HR" sz="2400" dirty="0" smtClean="0">
              <a:latin typeface="Century Gothic" panose="020B0502020202020204" pitchFamily="34" charset="0"/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hr-HR" sz="2400" dirty="0" smtClean="0">
              <a:latin typeface="Century Gothic" panose="020B0502020202020204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400" dirty="0" smtClean="0">
                <a:latin typeface="Century Gothic" panose="020B0502020202020204" pitchFamily="34" charset="0"/>
              </a:rPr>
              <a:t>  Nacrt prijedloga</a:t>
            </a:r>
            <a:endParaRPr lang="hr-HR" sz="2400" dirty="0">
              <a:latin typeface="Century Gothic" panose="020B0502020202020204" pitchFamily="34" charset="0"/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3600" b="1" dirty="0" smtClean="0">
                <a:latin typeface="Century Gothic" pitchFamily="34" charset="0"/>
              </a:rPr>
              <a:t>Zakona o komunalnom gospodarstvu</a:t>
            </a:r>
            <a:endParaRPr lang="hr-HR" sz="3600" b="1" dirty="0">
              <a:latin typeface="Century Gothic" pitchFamily="34" charset="0"/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hr-HR" dirty="0" smtClean="0">
              <a:latin typeface="Century Gothic" pitchFamily="34" charset="0"/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endParaRPr lang="hr-HR" sz="2000" dirty="0">
              <a:latin typeface="Century Gothic" pitchFamily="34" charset="0"/>
            </a:endParaRPr>
          </a:p>
          <a:p>
            <a:pPr marL="0" lv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dirty="0" smtClean="0">
                <a:latin typeface="Century Gothic" pitchFamily="34" charset="0"/>
              </a:rPr>
              <a:t>Doc.dr.sc. Borka </a:t>
            </a:r>
            <a:r>
              <a:rPr lang="hr-HR" sz="2000" dirty="0">
                <a:latin typeface="Century Gothic" pitchFamily="34" charset="0"/>
              </a:rPr>
              <a:t>Bobovec</a:t>
            </a:r>
            <a:r>
              <a:rPr lang="hr-HR" sz="2000" dirty="0" smtClean="0">
                <a:latin typeface="Century Gothic" pitchFamily="34" charset="0"/>
              </a:rPr>
              <a:t>, dipl.ing.arh.</a:t>
            </a:r>
            <a:endParaRPr lang="hr-HR" sz="2000" dirty="0">
              <a:latin typeface="Century Gothic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000" dirty="0">
              <a:latin typeface="Century Gothic" pitchFamily="34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b="1" dirty="0" smtClean="0">
                <a:latin typeface="Century Gothic" pitchFamily="34" charset="0"/>
              </a:rPr>
              <a:t>SAVJETOVANJE O LOKALNOJ SAMOUPRAVI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b="1" dirty="0" smtClean="0">
                <a:latin typeface="Century Gothic" pitchFamily="34" charset="0"/>
              </a:rPr>
              <a:t> </a:t>
            </a:r>
            <a:r>
              <a:rPr lang="hr-HR" sz="1600" dirty="0" err="1" smtClean="0">
                <a:latin typeface="Century Gothic" pitchFamily="34" charset="0"/>
              </a:rPr>
              <a:t>Rabac</a:t>
            </a:r>
            <a:r>
              <a:rPr lang="hr-HR" sz="1600" dirty="0" smtClean="0">
                <a:latin typeface="Century Gothic" pitchFamily="34" charset="0"/>
              </a:rPr>
              <a:t>, 13/15.9.2017.</a:t>
            </a:r>
            <a:endParaRPr lang="hr-HR" sz="1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niOkvir 4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5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0" y="972184"/>
            <a:ext cx="7886700" cy="512381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dirty="0">
                <a:solidFill>
                  <a:prstClr val="black"/>
                </a:solidFill>
                <a:latin typeface="Century Gothic" pitchFamily="34" charset="0"/>
              </a:rPr>
              <a:t>KOMUNALNE </a:t>
            </a:r>
            <a:r>
              <a:rPr lang="hr-HR" sz="2000" dirty="0" smtClean="0">
                <a:solidFill>
                  <a:prstClr val="black"/>
                </a:solidFill>
                <a:latin typeface="Century Gothic" pitchFamily="34" charset="0"/>
              </a:rPr>
              <a:t>DJELATNOSTI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800" dirty="0">
              <a:solidFill>
                <a:prstClr val="black"/>
              </a:solidFill>
              <a:latin typeface="Century Gothic" pitchFamily="34" charset="0"/>
            </a:endParaRPr>
          </a:p>
          <a:p>
            <a:pPr marL="4572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2000" u="sng" dirty="0">
                <a:solidFill>
                  <a:prstClr val="black"/>
                </a:solidFill>
                <a:latin typeface="Century Gothic" pitchFamily="34" charset="0"/>
              </a:rPr>
              <a:t>Vrste komunalnih </a:t>
            </a:r>
            <a:r>
              <a:rPr lang="hr-HR" sz="2000" u="sng" dirty="0" smtClean="0">
                <a:solidFill>
                  <a:prstClr val="black"/>
                </a:solidFill>
                <a:latin typeface="Century Gothic" pitchFamily="34" charset="0"/>
              </a:rPr>
              <a:t>djelatnosti</a:t>
            </a:r>
          </a:p>
          <a:p>
            <a:pPr marL="457200" lvl="1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800" dirty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6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dirty="0" smtClean="0">
                <a:solidFill>
                  <a:prstClr val="black"/>
                </a:solidFill>
                <a:latin typeface="Century Gothic" pitchFamily="34" charset="0"/>
              </a:rPr>
              <a:t>Podjela </a:t>
            </a:r>
            <a:r>
              <a:rPr lang="hr-HR" sz="1800" dirty="0">
                <a:solidFill>
                  <a:prstClr val="black"/>
                </a:solidFill>
                <a:latin typeface="Century Gothic" pitchFamily="34" charset="0"/>
              </a:rPr>
              <a:t>komunalnih djelatnosti </a:t>
            </a:r>
            <a:r>
              <a:rPr lang="hr-HR" sz="1200" b="1" dirty="0">
                <a:solidFill>
                  <a:prstClr val="black"/>
                </a:solidFill>
                <a:latin typeface="Century Gothic" pitchFamily="34" charset="0"/>
              </a:rPr>
              <a:t>čl.21 </a:t>
            </a:r>
            <a:endParaRPr lang="hr-HR" sz="1200" b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200" b="1" u="sng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200" b="1" u="sng" dirty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Komunalne djelatnosti su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uslužne djelatnosti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kojima se osigurava građenje i/ili održavanje komunalne infrastrukture u stanju funkcionalne ispravnosti (u daljnjem tekstu: komunalne djelatnosti kojima se osigurava održavanje komunalne infrastrukture) i komunalne djelatnosti kojima se pojedinačnim korisnicima pružaju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usluge nužne za svakodnevni život i rad na području jedinice lokalne samouprave (u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daljnjem tekstu: uslužne komunalne djelatnosti). </a:t>
            </a:r>
            <a:endParaRPr lang="hr-HR" sz="16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10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zervirano mjesto sadržaja 5"/>
          <p:cNvSpPr txBox="1">
            <a:spLocks/>
          </p:cNvSpPr>
          <p:nvPr/>
        </p:nvSpPr>
        <p:spPr>
          <a:xfrm>
            <a:off x="6973677" y="484742"/>
            <a:ext cx="1849690" cy="396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DRUGI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9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98320" y="1143001"/>
            <a:ext cx="7886700" cy="4680857"/>
          </a:xfrm>
        </p:spPr>
        <p:txBody>
          <a:bodyPr>
            <a:normAutofit/>
          </a:bodyPr>
          <a:lstStyle/>
          <a:p>
            <a:pPr marL="87313" lvl="2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800" dirty="0">
                <a:solidFill>
                  <a:prstClr val="black"/>
                </a:solidFill>
                <a:latin typeface="Century Gothic" pitchFamily="34" charset="0"/>
              </a:rPr>
              <a:t>Komunalne djelatnosti kojima se osigurava </a:t>
            </a:r>
            <a:r>
              <a:rPr lang="hr-HR" sz="1800" dirty="0" smtClean="0">
                <a:solidFill>
                  <a:prstClr val="black"/>
                </a:solidFill>
                <a:latin typeface="Century Gothic" pitchFamily="34" charset="0"/>
              </a:rPr>
              <a:t>održavanje komunalne infrastrukture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čl.22</a:t>
            </a: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800" b="1" u="sng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hr-HR" sz="1800" b="1" u="sng" dirty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1.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nerazvrstanih cesta 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2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dijelova javnih cesta koje prolaze kroz naselje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3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javnih površina na kojima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nije dopušten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promet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motornim vozilima</a:t>
            </a:r>
            <a:endParaRPr lang="hr-HR" sz="1600" dirty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4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javnih zelenih površina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5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građevina, uređaja i predmeta javne namjene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6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groblja i krematorija unutar groblja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7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čistoće javnih površina</a:t>
            </a:r>
          </a:p>
          <a:p>
            <a:pPr marL="914400" lvl="2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8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. 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održavanje 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javne rasvjete.</a:t>
            </a:r>
          </a:p>
          <a:p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39511" y="1281340"/>
            <a:ext cx="8264978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Uslužne </a:t>
            </a:r>
            <a:r>
              <a:rPr lang="hr-HR" sz="1800" dirty="0">
                <a:latin typeface="Century Gothic" panose="020B0502020202020204" pitchFamily="34" charset="0"/>
              </a:rPr>
              <a:t>komunalne </a:t>
            </a:r>
            <a:r>
              <a:rPr lang="hr-HR" sz="1800" dirty="0" smtClean="0">
                <a:latin typeface="Century Gothic" panose="020B0502020202020204" pitchFamily="34" charset="0"/>
              </a:rPr>
              <a:t>djelatnosti </a:t>
            </a:r>
            <a:r>
              <a:rPr lang="hr-HR" sz="1200" b="1" dirty="0" smtClean="0">
                <a:latin typeface="Century Gothic" panose="020B0502020202020204" pitchFamily="34" charset="0"/>
              </a:rPr>
              <a:t>čl. </a:t>
            </a:r>
            <a:r>
              <a:rPr lang="hr-HR" sz="1200" b="1" dirty="0">
                <a:latin typeface="Century Gothic" panose="020B0502020202020204" pitchFamily="34" charset="0"/>
              </a:rPr>
              <a:t>24</a:t>
            </a:r>
            <a:r>
              <a:rPr lang="hr-HR" sz="1200" b="1" dirty="0" smtClean="0">
                <a:latin typeface="Century Gothic" panose="020B0502020202020204" pitchFamily="34" charset="0"/>
              </a:rPr>
              <a:t>. – 25.</a:t>
            </a:r>
            <a:endParaRPr lang="hr-HR" sz="1200" b="1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600" dirty="0" smtClean="0">
                <a:latin typeface="Century Gothic" panose="020B0502020202020204" pitchFamily="34" charset="0"/>
              </a:rPr>
              <a:t>	1.	usluge </a:t>
            </a:r>
            <a:r>
              <a:rPr lang="hr-HR" sz="1600" dirty="0">
                <a:latin typeface="Century Gothic" panose="020B0502020202020204" pitchFamily="34" charset="0"/>
              </a:rPr>
              <a:t>parkiranja na uređenim javnim površinama i u </a:t>
            </a:r>
            <a:r>
              <a:rPr lang="hr-HR" sz="1600" dirty="0" smtClean="0">
                <a:latin typeface="Century Gothic" panose="020B0502020202020204" pitchFamily="34" charset="0"/>
              </a:rPr>
              <a:t>			javnim </a:t>
            </a:r>
            <a:r>
              <a:rPr lang="hr-HR" sz="1600" dirty="0">
                <a:latin typeface="Century Gothic" panose="020B0502020202020204" pitchFamily="34" charset="0"/>
              </a:rPr>
              <a:t>garažama</a:t>
            </a:r>
          </a:p>
          <a:p>
            <a:pPr marL="0" indent="0" algn="just">
              <a:buNone/>
            </a:pPr>
            <a:r>
              <a:rPr lang="hr-HR" sz="1600" dirty="0" smtClean="0">
                <a:latin typeface="Century Gothic" panose="020B0502020202020204" pitchFamily="34" charset="0"/>
              </a:rPr>
              <a:t>	2</a:t>
            </a:r>
            <a:r>
              <a:rPr lang="hr-HR" sz="1600" dirty="0">
                <a:latin typeface="Century Gothic" panose="020B0502020202020204" pitchFamily="34" charset="0"/>
              </a:rPr>
              <a:t>. </a:t>
            </a:r>
            <a:r>
              <a:rPr lang="hr-HR" sz="1600" dirty="0" smtClean="0">
                <a:latin typeface="Century Gothic" panose="020B0502020202020204" pitchFamily="34" charset="0"/>
              </a:rPr>
              <a:t>	usluge </a:t>
            </a:r>
            <a:r>
              <a:rPr lang="hr-HR" sz="1600" dirty="0">
                <a:latin typeface="Century Gothic" panose="020B0502020202020204" pitchFamily="34" charset="0"/>
              </a:rPr>
              <a:t>javnih tržnica na malo</a:t>
            </a:r>
          </a:p>
          <a:p>
            <a:pPr marL="0" indent="0" algn="just">
              <a:buNone/>
            </a:pPr>
            <a:r>
              <a:rPr lang="hr-HR" sz="1600" dirty="0" smtClean="0">
                <a:latin typeface="Century Gothic" panose="020B0502020202020204" pitchFamily="34" charset="0"/>
              </a:rPr>
              <a:t>	3</a:t>
            </a:r>
            <a:r>
              <a:rPr lang="hr-HR" sz="1600" dirty="0">
                <a:latin typeface="Century Gothic" panose="020B0502020202020204" pitchFamily="34" charset="0"/>
              </a:rPr>
              <a:t>. </a:t>
            </a:r>
            <a:r>
              <a:rPr lang="hr-HR" sz="1600" dirty="0" smtClean="0">
                <a:latin typeface="Century Gothic" panose="020B0502020202020204" pitchFamily="34" charset="0"/>
              </a:rPr>
              <a:t>	usluge </a:t>
            </a:r>
            <a:r>
              <a:rPr lang="hr-HR" sz="1600" dirty="0">
                <a:latin typeface="Century Gothic" panose="020B0502020202020204" pitchFamily="34" charset="0"/>
              </a:rPr>
              <a:t>ukopa i kremiranje pokojnika u krematoriju unutar </a:t>
            </a:r>
            <a:r>
              <a:rPr lang="hr-HR" sz="1600" dirty="0" smtClean="0">
                <a:latin typeface="Century Gothic" panose="020B0502020202020204" pitchFamily="34" charset="0"/>
              </a:rPr>
              <a:t>		groblja</a:t>
            </a:r>
            <a:endParaRPr lang="hr-HR" sz="16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600" dirty="0" smtClean="0">
                <a:latin typeface="Century Gothic" panose="020B0502020202020204" pitchFamily="34" charset="0"/>
              </a:rPr>
              <a:t>	4</a:t>
            </a:r>
            <a:r>
              <a:rPr lang="hr-HR" sz="1600" dirty="0">
                <a:latin typeface="Century Gothic" panose="020B0502020202020204" pitchFamily="34" charset="0"/>
              </a:rPr>
              <a:t>. </a:t>
            </a:r>
            <a:r>
              <a:rPr lang="hr-HR" sz="1600" dirty="0" smtClean="0">
                <a:latin typeface="Century Gothic" panose="020B0502020202020204" pitchFamily="34" charset="0"/>
              </a:rPr>
              <a:t>	prijevoz </a:t>
            </a:r>
            <a:r>
              <a:rPr lang="hr-HR" sz="1600" dirty="0">
                <a:latin typeface="Century Gothic" panose="020B0502020202020204" pitchFamily="34" charset="0"/>
              </a:rPr>
              <a:t>putnika u javnom prometu.</a:t>
            </a:r>
          </a:p>
          <a:p>
            <a:pPr algn="just"/>
            <a:endParaRPr lang="hr-HR" sz="16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hr-HR" sz="1600" dirty="0" smtClean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endParaRPr lang="hr-HR" sz="16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600" dirty="0" smtClean="0">
                <a:latin typeface="Century Gothic" panose="020B0502020202020204" pitchFamily="34" charset="0"/>
              </a:rPr>
              <a:t>Određivanje drugih komunalnih djelatnosti i poslova komunalnih djelatnosti </a:t>
            </a:r>
            <a:r>
              <a:rPr lang="hr-HR" sz="1200" b="1" dirty="0" smtClean="0">
                <a:latin typeface="Century Gothic" panose="020B0502020202020204" pitchFamily="34" charset="0"/>
              </a:rPr>
              <a:t>čl.26.</a:t>
            </a:r>
            <a:endParaRPr lang="hr-HR" sz="1200" b="1" dirty="0">
              <a:latin typeface="Century Gothic" panose="020B0502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Obavljanje komunalne djelatnosti</a:t>
            </a:r>
          </a:p>
          <a:p>
            <a:pPr marL="457200" lvl="1" indent="0" algn="just">
              <a:buNone/>
            </a:pPr>
            <a:endParaRPr lang="hr-HR" sz="1800" u="sng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sz="1800" u="sng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Područje organiziranja i obavljanja komunalne djelatnosti </a:t>
            </a:r>
            <a:r>
              <a:rPr lang="hr-HR" sz="1200" b="1" dirty="0" smtClean="0">
                <a:latin typeface="Century Gothic" pitchFamily="34" charset="0"/>
              </a:rPr>
              <a:t>čl.27. 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Provjeravanje obavljanja komunalne djelatnosti </a:t>
            </a:r>
            <a:r>
              <a:rPr lang="hr-HR" sz="1200" b="1" dirty="0" smtClean="0">
                <a:latin typeface="Century Gothic" pitchFamily="34" charset="0"/>
              </a:rPr>
              <a:t>čl.28.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Obveze isporučitelja komunalnih usluga </a:t>
            </a:r>
            <a:r>
              <a:rPr lang="hr-HR" sz="1200" b="1" dirty="0" smtClean="0">
                <a:latin typeface="Century Gothic" pitchFamily="34" charset="0"/>
              </a:rPr>
              <a:t>čl.29.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Ugovor o međusobnim pravima i obvezama </a:t>
            </a:r>
            <a:r>
              <a:rPr lang="hr-HR" sz="1200" b="1" dirty="0" smtClean="0">
                <a:latin typeface="Century Gothic" pitchFamily="34" charset="0"/>
              </a:rPr>
              <a:t>čl.30.</a:t>
            </a:r>
          </a:p>
          <a:p>
            <a:pPr marL="914400" lvl="2" indent="0" algn="just">
              <a:lnSpc>
                <a:spcPct val="10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Opći uvjeti isporuke komunalne usluge i ugovor o isporuci komunalne usluge </a:t>
            </a:r>
            <a:r>
              <a:rPr lang="hr-HR" sz="1200" b="1" dirty="0" smtClean="0">
                <a:latin typeface="Century Gothic" pitchFamily="34" charset="0"/>
              </a:rPr>
              <a:t>čl. 31.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Pravila o poslovima koji se ne smiju prekidati </a:t>
            </a:r>
            <a:r>
              <a:rPr lang="hr-HR" sz="1200" b="1" dirty="0" smtClean="0">
                <a:latin typeface="Century Gothic" pitchFamily="34" charset="0"/>
              </a:rPr>
              <a:t>čl.32.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Prijenos javnih ovlasti </a:t>
            </a:r>
            <a:r>
              <a:rPr lang="hr-HR" sz="1200" b="1" dirty="0" smtClean="0">
                <a:latin typeface="Century Gothic" pitchFamily="34" charset="0"/>
              </a:rPr>
              <a:t>čl.33.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Obveze korisnika komunalnih usluga </a:t>
            </a:r>
            <a:r>
              <a:rPr lang="hr-HR" sz="1200" b="1" dirty="0" smtClean="0">
                <a:latin typeface="Century Gothic" pitchFamily="34" charset="0"/>
              </a:rPr>
              <a:t>čl.34.</a:t>
            </a:r>
            <a:endParaRPr lang="hr-HR" sz="1200" b="1" dirty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74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zervirano mjesto sadržaja 5"/>
          <p:cNvSpPr txBox="1">
            <a:spLocks/>
          </p:cNvSpPr>
          <p:nvPr/>
        </p:nvSpPr>
        <p:spPr>
          <a:xfrm>
            <a:off x="331079" y="1541861"/>
            <a:ext cx="8481843" cy="3498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hr-HR" sz="2000" u="sng" dirty="0" smtClean="0">
                <a:latin typeface="Century Gothic" pitchFamily="34" charset="0"/>
              </a:rPr>
              <a:t>Organizacijski oblici obavljanja komunalnih djelatnosti </a:t>
            </a:r>
            <a:r>
              <a:rPr lang="hr-HR" sz="1200" b="1" dirty="0" smtClean="0">
                <a:latin typeface="Century Gothic" pitchFamily="34" charset="0"/>
              </a:rPr>
              <a:t>čl.35.</a:t>
            </a:r>
          </a:p>
          <a:p>
            <a:pPr marL="457200" lvl="1" indent="0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457200" lvl="1" indent="0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1. 	Trgovačko društvo </a:t>
            </a:r>
            <a:r>
              <a:rPr lang="hr-HR" sz="1200" b="1" dirty="0" smtClean="0">
                <a:latin typeface="Century Gothic" pitchFamily="34" charset="0"/>
              </a:rPr>
              <a:t>čl. 36. – 39.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2. 	Komunalna javna ustanova</a:t>
            </a: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čl.41. – 42.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3. 	</a:t>
            </a:r>
            <a:r>
              <a:rPr lang="hr-HR" sz="1600" dirty="0">
                <a:latin typeface="Century Gothic" pitchFamily="34" charset="0"/>
              </a:rPr>
              <a:t>V</a:t>
            </a:r>
            <a:r>
              <a:rPr lang="hr-HR" sz="1600" dirty="0" smtClean="0">
                <a:latin typeface="Century Gothic" pitchFamily="34" charset="0"/>
              </a:rPr>
              <a:t>lastiti pogon</a:t>
            </a:r>
            <a:r>
              <a:rPr lang="hr-HR" sz="1600" b="1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čl.43. – 48.</a:t>
            </a:r>
            <a:endParaRPr lang="hr-HR" sz="12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4. 	Koncesije </a:t>
            </a:r>
            <a:r>
              <a:rPr lang="hr-HR" sz="1200" b="1" dirty="0" smtClean="0">
                <a:latin typeface="Century Gothic" pitchFamily="34" charset="0"/>
              </a:rPr>
              <a:t>čl.49. – 52.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5. 	Ugovor o povjeravanju obavljanja komunalne djelatnosti </a:t>
            </a:r>
            <a:r>
              <a:rPr lang="hr-HR" sz="1200" b="1" dirty="0" smtClean="0">
                <a:latin typeface="Century Gothic" pitchFamily="34" charset="0"/>
              </a:rPr>
              <a:t>čl.53. – 55.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6. 	Neprofitna udruga građana </a:t>
            </a:r>
            <a:r>
              <a:rPr lang="hr-HR" sz="1200" b="1" dirty="0" smtClean="0">
                <a:latin typeface="Century Gothic" pitchFamily="34" charset="0"/>
              </a:rPr>
              <a:t>čl.56. </a:t>
            </a: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74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Financiranje uslužnih komunalnih djelatnosti</a:t>
            </a:r>
          </a:p>
          <a:p>
            <a:pPr marL="457200" lvl="1" indent="0" algn="just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Izvori prihoda za financiranje komunalnih djelatnosti</a:t>
            </a:r>
            <a:r>
              <a:rPr lang="hr-HR" sz="1600" dirty="0" smtClean="0">
                <a:latin typeface="Century Gothic" pitchFamily="34" charset="0"/>
              </a:rPr>
              <a:t> </a:t>
            </a:r>
            <a:r>
              <a:rPr lang="hr-HR" sz="1200" b="1" dirty="0" smtClean="0">
                <a:latin typeface="Century Gothic" pitchFamily="34" charset="0"/>
              </a:rPr>
              <a:t>čl.57.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400" dirty="0" smtClean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1. 	Cijena komunalne usluge </a:t>
            </a:r>
            <a:r>
              <a:rPr lang="hr-HR" sz="1200" b="1" dirty="0">
                <a:solidFill>
                  <a:prstClr val="black"/>
                </a:solidFill>
                <a:latin typeface="Century Gothic" pitchFamily="34" charset="0"/>
              </a:rPr>
              <a:t>čl.58-64</a:t>
            </a:r>
            <a:endParaRPr lang="hr-HR" sz="14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2. 	Proračun jedinice lokalne samouprave </a:t>
            </a:r>
            <a:r>
              <a:rPr lang="hr-HR" sz="1200" b="1" dirty="0" smtClean="0">
                <a:latin typeface="Century Gothic" pitchFamily="34" charset="0"/>
              </a:rPr>
              <a:t>čl.65.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	3. 	Prihod određen posebnim zakonima</a:t>
            </a:r>
          </a:p>
          <a:p>
            <a:pPr marL="914400" lvl="2" indent="0" algn="just">
              <a:buNone/>
            </a:pPr>
            <a:endParaRPr lang="hr-HR" sz="1400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sz="1400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sz="1400" dirty="0" smtClean="0">
              <a:latin typeface="Century Gothic" pitchFamily="34" charset="0"/>
            </a:endParaRPr>
          </a:p>
          <a:p>
            <a:pPr marL="1371600" lvl="3" indent="0" algn="just">
              <a:buNone/>
            </a:pPr>
            <a:r>
              <a:rPr lang="hr-HR" i="1" dirty="0" smtClean="0">
                <a:latin typeface="Century Gothic" pitchFamily="34" charset="0"/>
              </a:rPr>
              <a:t>Proračun  jedinice lokalne samouprave </a:t>
            </a:r>
            <a:r>
              <a:rPr lang="hr-HR" sz="1200" b="1" dirty="0" smtClean="0">
                <a:latin typeface="Century Gothic" pitchFamily="34" charset="0"/>
              </a:rPr>
              <a:t>čl. 65</a:t>
            </a:r>
            <a:endParaRPr lang="hr-HR" sz="1200" b="1" dirty="0">
              <a:latin typeface="Century Gothic" pitchFamily="34" charset="0"/>
            </a:endParaRPr>
          </a:p>
          <a:p>
            <a:pPr marL="1371600" lvl="3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(</a:t>
            </a:r>
            <a:r>
              <a:rPr lang="hr-HR" sz="1400" dirty="0">
                <a:latin typeface="Century Gothic" pitchFamily="34" charset="0"/>
              </a:rPr>
              <a:t>1) </a:t>
            </a:r>
            <a:r>
              <a:rPr lang="hr-HR" sz="1400" dirty="0" smtClean="0">
                <a:latin typeface="Century Gothic" pitchFamily="34" charset="0"/>
              </a:rPr>
              <a:t>	Jedinice </a:t>
            </a:r>
            <a:r>
              <a:rPr lang="hr-HR" sz="1400" dirty="0">
                <a:latin typeface="Century Gothic" pitchFamily="34" charset="0"/>
              </a:rPr>
              <a:t>lokalne samouprave mogu sredstva svog proračuna koristiti za </a:t>
            </a:r>
            <a:r>
              <a:rPr lang="hr-HR" sz="1400" dirty="0" smtClean="0">
                <a:latin typeface="Century Gothic" pitchFamily="34" charset="0"/>
              </a:rPr>
              <a:t>	financiranje </a:t>
            </a:r>
            <a:r>
              <a:rPr lang="hr-HR" sz="1400" dirty="0">
                <a:latin typeface="Century Gothic" pitchFamily="34" charset="0"/>
              </a:rPr>
              <a:t>komunalnih djelatnosti.</a:t>
            </a:r>
          </a:p>
          <a:p>
            <a:pPr marL="1371600" lvl="3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(</a:t>
            </a:r>
            <a:r>
              <a:rPr lang="hr-HR" sz="1400" dirty="0">
                <a:latin typeface="Century Gothic" pitchFamily="34" charset="0"/>
              </a:rPr>
              <a:t>2) </a:t>
            </a:r>
            <a:r>
              <a:rPr lang="hr-HR" sz="1400" dirty="0" smtClean="0">
                <a:latin typeface="Century Gothic" pitchFamily="34" charset="0"/>
              </a:rPr>
              <a:t>	Jedinice </a:t>
            </a:r>
            <a:r>
              <a:rPr lang="hr-HR" sz="1400" dirty="0">
                <a:latin typeface="Century Gothic" pitchFamily="34" charset="0"/>
              </a:rPr>
              <a:t>lokalne samouprave mogu u cijelosti ili djelomično financirati </a:t>
            </a:r>
            <a:r>
              <a:rPr lang="hr-HR" sz="1400" dirty="0" smtClean="0">
                <a:latin typeface="Century Gothic" pitchFamily="34" charset="0"/>
              </a:rPr>
              <a:t>	obavljanje komunalnih </a:t>
            </a:r>
            <a:r>
              <a:rPr lang="hr-HR" sz="1400" dirty="0">
                <a:latin typeface="Century Gothic" pitchFamily="34" charset="0"/>
              </a:rPr>
              <a:t>usluga za pojedine grupe korisnika na njenom </a:t>
            </a:r>
            <a:r>
              <a:rPr lang="hr-HR" sz="1400" dirty="0" smtClean="0">
                <a:latin typeface="Century Gothic" pitchFamily="34" charset="0"/>
              </a:rPr>
              <a:t>	području </a:t>
            </a:r>
            <a:r>
              <a:rPr lang="hr-HR" sz="1400" dirty="0">
                <a:latin typeface="Century Gothic" pitchFamily="34" charset="0"/>
              </a:rPr>
              <a:t>u cilju osiguravanja univerzalnosti pristupa komunalnim uslugama </a:t>
            </a:r>
            <a:r>
              <a:rPr lang="hr-HR" sz="1400" dirty="0" smtClean="0">
                <a:latin typeface="Century Gothic" pitchFamily="34" charset="0"/>
              </a:rPr>
              <a:t>	i </a:t>
            </a:r>
            <a:r>
              <a:rPr lang="hr-HR" sz="1400" dirty="0">
                <a:latin typeface="Century Gothic" pitchFamily="34" charset="0"/>
              </a:rPr>
              <a:t>zaštite ugroženih kategorija građana pod uvjetima propisanim odlukom </a:t>
            </a:r>
            <a:r>
              <a:rPr lang="hr-HR" sz="1400" dirty="0" smtClean="0">
                <a:latin typeface="Century Gothic" pitchFamily="34" charset="0"/>
              </a:rPr>
              <a:t>	predstavničkog </a:t>
            </a:r>
            <a:r>
              <a:rPr lang="hr-HR" sz="1400" dirty="0">
                <a:latin typeface="Century Gothic" pitchFamily="34" charset="0"/>
              </a:rPr>
              <a:t>tijela.</a:t>
            </a:r>
          </a:p>
          <a:p>
            <a:pPr lvl="3"/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6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3" y="1166082"/>
            <a:ext cx="8481843" cy="5507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KOMUNALNA INFRASTRUKTURA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Komunalna infrastruktura i njezin pravni status</a:t>
            </a:r>
          </a:p>
          <a:p>
            <a:pPr marL="914400" lvl="2" indent="0" algn="just">
              <a:buNone/>
            </a:pPr>
            <a:endParaRPr lang="hr-HR" sz="1600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800" dirty="0" smtClean="0">
                <a:latin typeface="Century Gothic" pitchFamily="34" charset="0"/>
              </a:rPr>
              <a:t>Komunalna infrastruktura </a:t>
            </a:r>
            <a:r>
              <a:rPr lang="hr-HR" sz="1200" b="1" dirty="0" smtClean="0">
                <a:latin typeface="Century Gothic" pitchFamily="34" charset="0"/>
              </a:rPr>
              <a:t>čl. 66</a:t>
            </a:r>
            <a:endParaRPr lang="hr-HR" sz="1200" b="1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1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nerazvrstane </a:t>
            </a:r>
            <a:r>
              <a:rPr lang="hr-HR" sz="1400" dirty="0">
                <a:latin typeface="Century Gothic" pitchFamily="34" charset="0"/>
              </a:rPr>
              <a:t>ceste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2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javne </a:t>
            </a:r>
            <a:r>
              <a:rPr lang="hr-HR" sz="1400" dirty="0">
                <a:latin typeface="Century Gothic" pitchFamily="34" charset="0"/>
              </a:rPr>
              <a:t>prometne površine na kojima nije dopušten promet </a:t>
            </a:r>
            <a:r>
              <a:rPr lang="hr-HR" sz="1400" dirty="0" smtClean="0">
                <a:latin typeface="Century Gothic" pitchFamily="34" charset="0"/>
              </a:rPr>
              <a:t>			motornih </a:t>
            </a:r>
            <a:r>
              <a:rPr lang="hr-HR" sz="1400" dirty="0">
                <a:latin typeface="Century Gothic" pitchFamily="34" charset="0"/>
              </a:rPr>
              <a:t>vozila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3.	javna </a:t>
            </a:r>
            <a:r>
              <a:rPr lang="hr-HR" sz="1400" dirty="0">
                <a:latin typeface="Century Gothic" pitchFamily="34" charset="0"/>
              </a:rPr>
              <a:t>parkirališta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4.	javne </a:t>
            </a:r>
            <a:r>
              <a:rPr lang="hr-HR" sz="1400" dirty="0">
                <a:latin typeface="Century Gothic" pitchFamily="34" charset="0"/>
              </a:rPr>
              <a:t>garaže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5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javne </a:t>
            </a:r>
            <a:r>
              <a:rPr lang="hr-HR" sz="1400" dirty="0">
                <a:latin typeface="Century Gothic" pitchFamily="34" charset="0"/>
              </a:rPr>
              <a:t>zelene površine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6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građevine </a:t>
            </a:r>
            <a:r>
              <a:rPr lang="hr-HR" sz="1400" dirty="0">
                <a:latin typeface="Century Gothic" pitchFamily="34" charset="0"/>
              </a:rPr>
              <a:t>i uređaji javne </a:t>
            </a:r>
            <a:r>
              <a:rPr lang="hr-HR" sz="1400" dirty="0" smtClean="0">
                <a:latin typeface="Century Gothic" pitchFamily="34" charset="0"/>
              </a:rPr>
              <a:t>namjene </a:t>
            </a:r>
            <a:endParaRPr lang="hr-HR" sz="1400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7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javna </a:t>
            </a:r>
            <a:r>
              <a:rPr lang="hr-HR" sz="1400" dirty="0">
                <a:latin typeface="Century Gothic" pitchFamily="34" charset="0"/>
              </a:rPr>
              <a:t>rasvjeta</a:t>
            </a: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8</a:t>
            </a:r>
            <a:r>
              <a:rPr lang="hr-HR" sz="1400" dirty="0">
                <a:latin typeface="Century Gothic" pitchFamily="34" charset="0"/>
              </a:rPr>
              <a:t>. </a:t>
            </a:r>
            <a:r>
              <a:rPr lang="hr-HR" sz="1400" dirty="0" smtClean="0">
                <a:latin typeface="Century Gothic" pitchFamily="34" charset="0"/>
              </a:rPr>
              <a:t>	groblja </a:t>
            </a:r>
            <a:r>
              <a:rPr lang="hr-HR" sz="1400" dirty="0">
                <a:latin typeface="Century Gothic" pitchFamily="34" charset="0"/>
              </a:rPr>
              <a:t>i </a:t>
            </a:r>
            <a:r>
              <a:rPr lang="hr-HR" sz="1400" dirty="0" smtClean="0">
                <a:latin typeface="Century Gothic" pitchFamily="34" charset="0"/>
              </a:rPr>
              <a:t>krematoriji na grobljima</a:t>
            </a:r>
            <a:endParaRPr lang="hr-HR" sz="1400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400" dirty="0" smtClean="0">
                <a:latin typeface="Century Gothic" pitchFamily="34" charset="0"/>
              </a:rPr>
              <a:t>	9. 	građevine </a:t>
            </a:r>
            <a:r>
              <a:rPr lang="hr-HR" sz="1400" dirty="0">
                <a:latin typeface="Century Gothic" pitchFamily="34" charset="0"/>
              </a:rPr>
              <a:t>namijenjene obavljanju javnog </a:t>
            </a:r>
            <a:r>
              <a:rPr lang="hr-HR" sz="1400" dirty="0" smtClean="0">
                <a:latin typeface="Century Gothic" pitchFamily="34" charset="0"/>
              </a:rPr>
              <a:t>prijevoza</a:t>
            </a:r>
          </a:p>
          <a:p>
            <a:pPr marL="914400" lvl="2" indent="0" algn="just">
              <a:buNone/>
            </a:pPr>
            <a:endParaRPr lang="hr-HR" sz="1400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800" dirty="0" smtClean="0">
                <a:latin typeface="Century Gothic" pitchFamily="34" charset="0"/>
              </a:rPr>
              <a:t>Pravni status komunalne infrastrukture </a:t>
            </a:r>
            <a:r>
              <a:rPr lang="hr-HR" sz="1200" b="1" dirty="0" smtClean="0">
                <a:latin typeface="Century Gothic" pitchFamily="34" charset="0"/>
              </a:rPr>
              <a:t>čl.68.</a:t>
            </a:r>
          </a:p>
          <a:p>
            <a:pPr marL="914400" lvl="2" indent="0" algn="just">
              <a:buNone/>
            </a:pPr>
            <a:r>
              <a:rPr lang="hr-HR" sz="1800" dirty="0" smtClean="0">
                <a:latin typeface="Century Gothic" pitchFamily="34" charset="0"/>
              </a:rPr>
              <a:t>Odluka o proglašenju komunalne infrastrukture </a:t>
            </a:r>
            <a:r>
              <a:rPr lang="hr-HR" sz="1200" b="1" dirty="0" smtClean="0">
                <a:latin typeface="Century Gothic" pitchFamily="34" charset="0"/>
              </a:rPr>
              <a:t>čl. 69.</a:t>
            </a:r>
          </a:p>
          <a:p>
            <a:pPr marL="914400" lvl="2" indent="0" algn="just">
              <a:buNone/>
            </a:pPr>
            <a:r>
              <a:rPr lang="hr-HR" sz="1800" dirty="0">
                <a:latin typeface="Century Gothic" pitchFamily="34" charset="0"/>
              </a:rPr>
              <a:t>Evidencija komunalne </a:t>
            </a:r>
            <a:r>
              <a:rPr lang="hr-HR" sz="1800" dirty="0" smtClean="0">
                <a:latin typeface="Century Gothic" pitchFamily="34" charset="0"/>
              </a:rPr>
              <a:t>infrastrukture </a:t>
            </a:r>
            <a:r>
              <a:rPr lang="hr-HR" sz="1200" b="1" dirty="0" smtClean="0">
                <a:latin typeface="Century Gothic" pitchFamily="34" charset="0"/>
              </a:rPr>
              <a:t>čl. 70.</a:t>
            </a:r>
            <a:endParaRPr lang="hr-HR" sz="1200" b="1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TREĆI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16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2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17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Građenje i održavanje komunalne infrastrukture</a:t>
            </a:r>
          </a:p>
          <a:p>
            <a:pPr marL="0" lvl="1" indent="0" algn="just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Obveza </a:t>
            </a:r>
            <a:r>
              <a:rPr lang="hr-HR" sz="1600" dirty="0">
                <a:latin typeface="Century Gothic" pitchFamily="34" charset="0"/>
              </a:rPr>
              <a:t>građenja i održavanja komunalne infrastrukture </a:t>
            </a:r>
            <a:r>
              <a:rPr lang="hr-HR" sz="1200" b="1" dirty="0" smtClean="0">
                <a:latin typeface="Century Gothic" pitchFamily="34" charset="0"/>
              </a:rPr>
              <a:t>čl.71.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Interes Republike Hrvatske </a:t>
            </a:r>
            <a:r>
              <a:rPr lang="hr-HR" sz="1200" b="1" dirty="0" smtClean="0">
                <a:latin typeface="Century Gothic" pitchFamily="34" charset="0"/>
              </a:rPr>
              <a:t>čl. 72. 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Planiranje građenja i održavanja komunalne infrastrukture </a:t>
            </a:r>
            <a:r>
              <a:rPr lang="hr-HR" sz="1200" b="1" dirty="0" smtClean="0">
                <a:latin typeface="Century Gothic" pitchFamily="34" charset="0"/>
              </a:rPr>
              <a:t>čl. 73.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Program građenja komunalne infrastrukture </a:t>
            </a:r>
            <a:r>
              <a:rPr lang="hr-HR" sz="1200" b="1" dirty="0">
                <a:solidFill>
                  <a:prstClr val="black"/>
                </a:solidFill>
                <a:latin typeface="Century Gothic" pitchFamily="34" charset="0"/>
              </a:rPr>
              <a:t>čl. 7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4 . - 76.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Utvrđivanje troškova građenja komunalne infrastrukture </a:t>
            </a:r>
            <a:r>
              <a:rPr lang="hr-HR" sz="1200" b="1" dirty="0" smtClean="0">
                <a:latin typeface="Century Gothic" pitchFamily="34" charset="0"/>
              </a:rPr>
              <a:t>čl.77.</a:t>
            </a:r>
          </a:p>
          <a:p>
            <a:pPr marL="914400" lvl="2" indent="0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Izvješće o izvršenju programa građenja komunalne infrastrukture </a:t>
            </a:r>
            <a:r>
              <a:rPr lang="hr-HR" sz="1200" b="1" dirty="0" smtClean="0">
                <a:latin typeface="Century Gothic" pitchFamily="34" charset="0"/>
              </a:rPr>
              <a:t>čl.78.</a:t>
            </a:r>
          </a:p>
          <a:p>
            <a:pPr marL="914400" lvl="2" indent="0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Program održavanja komunalne infrastrukture </a:t>
            </a:r>
            <a:r>
              <a:rPr lang="hr-HR" sz="1200" b="1" dirty="0" smtClean="0">
                <a:latin typeface="Century Gothic" pitchFamily="34" charset="0"/>
              </a:rPr>
              <a:t>čl.79. - 80.</a:t>
            </a:r>
          </a:p>
          <a:p>
            <a:pPr marL="914400" lvl="2" indent="0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Izvješće o izvršenju </a:t>
            </a:r>
            <a:r>
              <a:rPr lang="hr-HR" sz="1600" dirty="0">
                <a:latin typeface="Century Gothic" pitchFamily="34" charset="0"/>
              </a:rPr>
              <a:t>programa održavanja komunalne </a:t>
            </a:r>
            <a:r>
              <a:rPr lang="hr-HR" sz="1600" dirty="0" smtClean="0">
                <a:latin typeface="Century Gothic" pitchFamily="34" charset="0"/>
              </a:rPr>
              <a:t>infrastrukture </a:t>
            </a:r>
            <a:r>
              <a:rPr lang="hr-HR" sz="1200" b="1" dirty="0" smtClean="0">
                <a:latin typeface="Century Gothic" pitchFamily="34" charset="0"/>
              </a:rPr>
              <a:t>čl.81.</a:t>
            </a:r>
            <a:endParaRPr lang="hr-HR" sz="1200" b="1" dirty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0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450421"/>
            <a:ext cx="8481843" cy="43734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87313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Financiranje građenja i održavanja komunalne infrastrukture</a:t>
            </a:r>
          </a:p>
          <a:p>
            <a:pPr marL="914400" lvl="2" indent="0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800" dirty="0" smtClean="0">
                <a:solidFill>
                  <a:prstClr val="black"/>
                </a:solidFill>
                <a:latin typeface="Century Gothic" pitchFamily="34" charset="0"/>
              </a:rPr>
              <a:t>Izvori financiranja</a:t>
            </a:r>
            <a:r>
              <a:rPr lang="hr-HR" sz="18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 82.</a:t>
            </a:r>
          </a:p>
          <a:p>
            <a:pPr marL="914400" lvl="2" indent="0" algn="just">
              <a:buNone/>
            </a:pP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	1. 	komunalni doprinos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2. 	cijena komunalne usluge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3. 	naknada za koncesiju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4. 	proračun jedinice lokalne samouprave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5. 	fondovi Europske unije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6. 	ugovori, naknade i drugi izvori propisani posebnim 			zakonom</a:t>
            </a:r>
          </a:p>
          <a:p>
            <a:pPr marL="914400" lvl="2" indent="0" algn="just">
              <a:buNone/>
            </a:pPr>
            <a:r>
              <a:rPr lang="hr-HR" sz="16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7. 	donacije</a:t>
            </a: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18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0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87313" algn="just">
              <a:buNone/>
            </a:pPr>
            <a:r>
              <a:rPr lang="hr-HR" sz="2000" i="1" dirty="0" smtClean="0">
                <a:latin typeface="Century Gothic" pitchFamily="34" charset="0"/>
              </a:rPr>
              <a:t>Komunalni doprinos</a:t>
            </a:r>
            <a:endParaRPr lang="hr-HR" sz="2000" i="1" dirty="0">
              <a:latin typeface="Century Gothic" pitchFamily="34" charset="0"/>
            </a:endParaRPr>
          </a:p>
          <a:p>
            <a:pPr marL="0" lvl="1" indent="87313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solidFill>
                  <a:prstClr val="black"/>
                </a:solidFill>
                <a:latin typeface="Century Gothic" pitchFamily="34" charset="0"/>
              </a:rPr>
              <a:t>Pravna priroda i namjena komunalnog doprinosa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 83.</a:t>
            </a:r>
            <a:endParaRPr lang="hr-HR" sz="16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Obveznik plaćanja komunalnog doprinosa </a:t>
            </a:r>
            <a:r>
              <a:rPr lang="hr-HR" sz="1200" b="1" dirty="0" smtClean="0">
                <a:latin typeface="Century Gothic" pitchFamily="34" charset="0"/>
              </a:rPr>
              <a:t>čl.84.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Odluka o komunalnom doprinosu </a:t>
            </a:r>
            <a:r>
              <a:rPr lang="hr-HR" sz="1200" b="1" dirty="0" smtClean="0">
                <a:latin typeface="Century Gothic" pitchFamily="34" charset="0"/>
              </a:rPr>
              <a:t>čl.85.</a:t>
            </a: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Utvrđivanje jedinične vrijednosti komunalnog doprinosa </a:t>
            </a:r>
            <a:r>
              <a:rPr lang="hr-HR" sz="1200" b="1" dirty="0" smtClean="0">
                <a:latin typeface="Century Gothic" pitchFamily="34" charset="0"/>
              </a:rPr>
              <a:t>čl.86.</a:t>
            </a:r>
            <a:endParaRPr lang="hr-HR" dirty="0" smtClean="0">
              <a:latin typeface="Century Gothic" pitchFamily="34" charset="0"/>
            </a:endParaRPr>
          </a:p>
          <a:p>
            <a:pPr marL="914400" lvl="2" indent="0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Utvrđivanje zona u jedinici lokalne samouprave </a:t>
            </a:r>
            <a:r>
              <a:rPr lang="hr-HR" sz="1200" b="1" dirty="0" smtClean="0">
                <a:latin typeface="Century Gothic" pitchFamily="34" charset="0"/>
              </a:rPr>
              <a:t>čl.87.</a:t>
            </a:r>
            <a:endParaRPr lang="hr-HR" dirty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Način obračuna komunalnog doprinosa </a:t>
            </a:r>
            <a:r>
              <a:rPr lang="hr-HR" sz="1200" b="1" dirty="0" smtClean="0">
                <a:latin typeface="Century Gothic" pitchFamily="34" charset="0"/>
              </a:rPr>
              <a:t>čl.88. – 89.</a:t>
            </a:r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	Rješenje o komunalnom doprinosu </a:t>
            </a:r>
            <a:r>
              <a:rPr lang="hr-HR" sz="1200" b="1" dirty="0" smtClean="0">
                <a:latin typeface="Century Gothic" pitchFamily="34" charset="0"/>
              </a:rPr>
              <a:t>čl.90. – 92.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200" b="1" dirty="0">
                <a:latin typeface="Century Gothic" pitchFamily="34" charset="0"/>
              </a:rPr>
              <a:t>	</a:t>
            </a:r>
            <a:r>
              <a:rPr lang="hr-HR" sz="1800" dirty="0" smtClean="0">
                <a:latin typeface="Century Gothic" pitchFamily="34" charset="0"/>
              </a:rPr>
              <a:t>Izmjena i poništavanje rješenja o komunalnom doprinosu </a:t>
            </a:r>
            <a:r>
              <a:rPr lang="hr-HR" sz="1200" b="1" dirty="0" smtClean="0">
                <a:latin typeface="Century Gothic" pitchFamily="34" charset="0"/>
              </a:rPr>
              <a:t>čl.93. </a:t>
            </a:r>
            <a:endParaRPr lang="hr-HR" sz="1200" b="1" dirty="0">
              <a:latin typeface="Century Gothic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200" b="1" dirty="0" smtClean="0">
                <a:latin typeface="Century Gothic" pitchFamily="34" charset="0"/>
              </a:rPr>
              <a:t>	</a:t>
            </a:r>
            <a:r>
              <a:rPr lang="hr-HR" sz="1800" dirty="0" smtClean="0">
                <a:latin typeface="Century Gothic" pitchFamily="34" charset="0"/>
              </a:rPr>
              <a:t>Žalba protiv rješenja o komunalnom doprinosu </a:t>
            </a:r>
            <a:r>
              <a:rPr lang="hr-HR" sz="1200" b="1" dirty="0" smtClean="0">
                <a:latin typeface="Century Gothic" pitchFamily="34" charset="0"/>
              </a:rPr>
              <a:t>čl.94.</a:t>
            </a: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19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52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320634" y="1432193"/>
            <a:ext cx="8502733" cy="430759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2000" b="1" dirty="0" smtClean="0">
                <a:latin typeface="Century Gothic" pitchFamily="34" charset="0"/>
              </a:rPr>
              <a:t>Zakon o komunalnom gospodarstvu</a:t>
            </a:r>
          </a:p>
          <a:p>
            <a:pPr marL="0" indent="0" algn="just"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hr-HR" sz="2000" dirty="0" smtClean="0">
                <a:latin typeface="Century Gothic" pitchFamily="34" charset="0"/>
              </a:rPr>
              <a:t>	NN 26/03. (pročišćeni tekst),</a:t>
            </a:r>
          </a:p>
          <a:p>
            <a:pPr marL="0" indent="0" algn="just">
              <a:buNone/>
            </a:pPr>
            <a:r>
              <a:rPr lang="hr-HR" sz="2000" dirty="0" smtClean="0">
                <a:latin typeface="Century Gothic" pitchFamily="34" charset="0"/>
              </a:rPr>
              <a:t>	36/</a:t>
            </a:r>
            <a:r>
              <a:rPr lang="hr-HR" sz="2000" b="1" dirty="0" smtClean="0">
                <a:latin typeface="Century Gothic" pitchFamily="34" charset="0"/>
              </a:rPr>
              <a:t>95</a:t>
            </a:r>
            <a:r>
              <a:rPr lang="hr-HR" sz="2000" dirty="0" smtClean="0">
                <a:latin typeface="Century Gothic" pitchFamily="34" charset="0"/>
              </a:rPr>
              <a:t>., 70/97., 128/99., 57/00., 129/00., 59/01., 82/04., 38/09., 	79/09., 49/11., 144/12., 147/</a:t>
            </a:r>
            <a:r>
              <a:rPr lang="hr-HR" sz="2000" b="1" dirty="0" smtClean="0">
                <a:latin typeface="Century Gothic" pitchFamily="34" charset="0"/>
              </a:rPr>
              <a:t>14, </a:t>
            </a:r>
            <a:r>
              <a:rPr lang="hr-HR" sz="2000" dirty="0" smtClean="0">
                <a:latin typeface="Century Gothic" pitchFamily="34" charset="0"/>
              </a:rPr>
              <a:t>i druge.</a:t>
            </a:r>
          </a:p>
          <a:p>
            <a:pPr marL="0" indent="0" algn="just"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hr-HR" sz="2000" dirty="0" smtClean="0">
                <a:latin typeface="Century Gothic" pitchFamily="34" charset="0"/>
              </a:rPr>
              <a:t>	VELIK BROJ izmjena i dopuna</a:t>
            </a:r>
          </a:p>
          <a:p>
            <a:pPr marL="0" indent="0">
              <a:buNone/>
            </a:pPr>
            <a:endParaRPr lang="hr-HR" sz="2000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hr-HR" sz="2000" dirty="0" smtClean="0">
                <a:latin typeface="Century Gothic" pitchFamily="34" charset="0"/>
              </a:rPr>
              <a:t>	Radna skupina / 3 sjednice / prijedlog</a:t>
            </a:r>
            <a:endParaRPr lang="hr-HR" sz="20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58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3" y="1809651"/>
            <a:ext cx="8481843" cy="2838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87313" algn="just">
              <a:buNone/>
            </a:pPr>
            <a:endParaRPr lang="hr-HR" sz="2000" i="1" dirty="0" smtClean="0">
              <a:latin typeface="Century Gothic" pitchFamily="34" charset="0"/>
            </a:endParaRPr>
          </a:p>
          <a:p>
            <a:pPr marL="0" lvl="1" indent="87313" algn="just">
              <a:buNone/>
            </a:pPr>
            <a:r>
              <a:rPr lang="hr-HR" sz="2000" i="1" dirty="0" smtClean="0">
                <a:latin typeface="Century Gothic" pitchFamily="34" charset="0"/>
              </a:rPr>
              <a:t>Naknada za koncesiju i proračun jedinice lokalne samouprave</a:t>
            </a:r>
            <a:endParaRPr lang="hr-HR" sz="2000" i="1" dirty="0">
              <a:latin typeface="Century Gothic" pitchFamily="34" charset="0"/>
            </a:endParaRPr>
          </a:p>
          <a:p>
            <a:pPr marL="0" lvl="1" indent="87313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lvl="1" indent="87313" algn="just">
              <a:buNone/>
            </a:pPr>
            <a:endParaRPr lang="hr-HR" sz="1200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solidFill>
                  <a:prstClr val="black"/>
                </a:solidFill>
                <a:latin typeface="Century Gothic" pitchFamily="34" charset="0"/>
              </a:rPr>
              <a:t>Naknada za koncesiju 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čl. 95.</a:t>
            </a:r>
            <a:endParaRPr lang="hr-HR" sz="16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Proračun jedinice lokalne samouprave </a:t>
            </a:r>
            <a:r>
              <a:rPr lang="hr-HR" sz="1200" b="1" dirty="0" smtClean="0">
                <a:latin typeface="Century Gothic" pitchFamily="34" charset="0"/>
              </a:rPr>
              <a:t>čl.96.</a:t>
            </a: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20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8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ČETVRTI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21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KOMUNALNI RED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r>
              <a:rPr lang="hr-HR" sz="1800" u="sng" dirty="0" smtClean="0">
                <a:latin typeface="Century Gothic" pitchFamily="34" charset="0"/>
              </a:rPr>
              <a:t>Odluka o komunalnom redu </a:t>
            </a:r>
            <a:r>
              <a:rPr lang="hr-HR" sz="1200" b="1" dirty="0" smtClean="0">
                <a:latin typeface="Century Gothic" pitchFamily="34" charset="0"/>
              </a:rPr>
              <a:t>čl. 97. – 99.</a:t>
            </a:r>
          </a:p>
          <a:p>
            <a:pPr marL="457200" lvl="1" indent="0" algn="just">
              <a:buNone/>
            </a:pPr>
            <a:endParaRPr lang="hr-HR" sz="1200" b="1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r>
              <a:rPr lang="hr-HR" sz="1600" dirty="0" smtClean="0">
                <a:latin typeface="Century Gothic" pitchFamily="34" charset="0"/>
              </a:rPr>
              <a:t>Odredbama ovoga članka propisana je obveza donošenja, donositelj, svrha i sadržaj odluke o komunalnom redu i mogućnost njena donošenja kao jedne ili više odluka.</a:t>
            </a:r>
          </a:p>
          <a:p>
            <a:pPr marL="457200" lvl="1" indent="0" algn="just">
              <a:buNone/>
            </a:pPr>
            <a:endParaRPr lang="hr-HR" sz="1600" dirty="0">
              <a:latin typeface="Century Gothic" pitchFamily="34" charset="0"/>
            </a:endParaRPr>
          </a:p>
          <a:p>
            <a:pPr marL="457200" lvl="1" indent="0" algn="just">
              <a:buNone/>
            </a:pPr>
            <a:r>
              <a:rPr lang="hr-HR" sz="1600" dirty="0" smtClean="0">
                <a:latin typeface="Century Gothic" pitchFamily="34" charset="0"/>
              </a:rPr>
              <a:t>Odlukom o komunalnom redu propisuju se mjere za provođenje te odluke kao što je određivanje uvjeta i načina davanja u zakup površina javne namjene, mjere za održavanje komunalnog reda koje poduzima komunalni redar, obveze pravnih i fizičkih osoba i prekršajne odredbe.</a:t>
            </a: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55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22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320634" y="1134736"/>
            <a:ext cx="8481843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r>
              <a:rPr lang="hr-HR" sz="2000" u="sng" dirty="0" smtClean="0">
                <a:latin typeface="Century Gothic" pitchFamily="34" charset="0"/>
              </a:rPr>
              <a:t>Održavanje komunalnog reda</a:t>
            </a:r>
          </a:p>
          <a:p>
            <a:pPr marL="457200" lvl="1" indent="0" algn="just">
              <a:buNone/>
            </a:pPr>
            <a:endParaRPr lang="hr-HR" sz="1800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800" i="1" dirty="0" smtClean="0">
                <a:latin typeface="Century Gothic" pitchFamily="34" charset="0"/>
              </a:rPr>
              <a:t>Upravno tijelo </a:t>
            </a:r>
            <a:r>
              <a:rPr lang="hr-HR" sz="1200" b="1" dirty="0" smtClean="0">
                <a:latin typeface="Century Gothic" pitchFamily="34" charset="0"/>
              </a:rPr>
              <a:t>čl. 100. – 101.</a:t>
            </a:r>
          </a:p>
          <a:p>
            <a:pPr marL="914400" lvl="2" indent="0" algn="just">
              <a:buNone/>
            </a:pPr>
            <a:endParaRPr lang="hr-HR" sz="1200" b="1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r>
              <a:rPr lang="hr-HR" sz="1800" i="1" dirty="0" smtClean="0">
                <a:latin typeface="Century Gothic" pitchFamily="34" charset="0"/>
              </a:rPr>
              <a:t>Komunalni redari </a:t>
            </a:r>
            <a:r>
              <a:rPr lang="hr-HR" sz="1200" b="1" dirty="0" smtClean="0">
                <a:latin typeface="Century Gothic" pitchFamily="34" charset="0"/>
              </a:rPr>
              <a:t>čl. 102. – 110.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400" dirty="0" smtClean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Djelokrug rada komunalnog redara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Zajedničko obavljanje poslova komunalnih redara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Stručna sprema te službena odora i iskaznica komunalnog redara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Ovlaštenja, prava i obveze komunalnog redara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Obveze javnopravnih tijela i stranaka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Pokretanje i obustava upravnog postupka nadzora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Rješenje komunalnog redara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600" dirty="0">
                <a:latin typeface="Century Gothic" pitchFamily="34" charset="0"/>
              </a:rPr>
              <a:t>	</a:t>
            </a:r>
            <a:r>
              <a:rPr lang="hr-HR" sz="1600" dirty="0" smtClean="0">
                <a:latin typeface="Century Gothic" pitchFamily="34" charset="0"/>
              </a:rPr>
              <a:t>Pravni lijekovi</a:t>
            </a:r>
            <a:endParaRPr lang="hr-HR" sz="1600" dirty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1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PETI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23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990600" y="1796143"/>
            <a:ext cx="7811877" cy="4527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NADZOR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Nadzor zakonitosti </a:t>
            </a:r>
            <a:r>
              <a:rPr lang="hr-HR" sz="1200" b="1" dirty="0" smtClean="0">
                <a:latin typeface="Century Gothic" pitchFamily="34" charset="0"/>
              </a:rPr>
              <a:t>čl.111.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Nadzor upravnih akata </a:t>
            </a:r>
            <a:r>
              <a:rPr lang="hr-HR" sz="1200" b="1" dirty="0" smtClean="0">
                <a:latin typeface="Century Gothic" pitchFamily="34" charset="0"/>
              </a:rPr>
              <a:t>čl.112.</a:t>
            </a:r>
          </a:p>
          <a:p>
            <a:pPr marL="914400" lvl="2" indent="0" algn="just">
              <a:lnSpc>
                <a:spcPct val="150000"/>
              </a:lnSpc>
              <a:buNone/>
            </a:pPr>
            <a:r>
              <a:rPr lang="hr-HR" sz="1800" dirty="0" smtClean="0">
                <a:latin typeface="Century Gothic" pitchFamily="34" charset="0"/>
              </a:rPr>
              <a:t>Inspekcijski nadzor </a:t>
            </a:r>
            <a:r>
              <a:rPr lang="hr-HR" sz="1200" b="1" dirty="0" smtClean="0">
                <a:latin typeface="Century Gothic" pitchFamily="34" charset="0"/>
              </a:rPr>
              <a:t>čl.113.</a:t>
            </a: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1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ŠESTI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24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606190" y="2057400"/>
            <a:ext cx="7931620" cy="40050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PREKRŠAJNE ODREDBE</a:t>
            </a:r>
          </a:p>
          <a:p>
            <a:pPr marL="0" indent="0" algn="just">
              <a:buNone/>
            </a:pPr>
            <a:r>
              <a:rPr lang="hr-HR" sz="1200" b="1" dirty="0">
                <a:solidFill>
                  <a:prstClr val="black"/>
                </a:solidFill>
                <a:latin typeface="Century Gothic" pitchFamily="34" charset="0"/>
              </a:rPr>
              <a:t>č</a:t>
            </a:r>
            <a:r>
              <a:rPr lang="hr-HR" sz="1200" b="1" dirty="0" smtClean="0">
                <a:solidFill>
                  <a:prstClr val="black"/>
                </a:solidFill>
                <a:latin typeface="Century Gothic" pitchFamily="34" charset="0"/>
              </a:rPr>
              <a:t>l. 114. – 116.</a:t>
            </a:r>
          </a:p>
          <a:p>
            <a:pPr marL="0" indent="0" algn="just">
              <a:buNone/>
            </a:pPr>
            <a:endParaRPr lang="hr-HR" sz="1200" b="1" dirty="0" smtClean="0">
              <a:solidFill>
                <a:prstClr val="black"/>
              </a:solidFill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hr-HR" sz="1400" dirty="0">
                <a:solidFill>
                  <a:prstClr val="black"/>
                </a:solidFill>
                <a:latin typeface="Century Gothic" pitchFamily="34" charset="0"/>
              </a:rPr>
              <a:t>	</a:t>
            </a:r>
            <a:r>
              <a:rPr lang="hr-HR" sz="1600" dirty="0" smtClean="0">
                <a:solidFill>
                  <a:prstClr val="black"/>
                </a:solidFill>
                <a:latin typeface="Century Gothic" pitchFamily="34" charset="0"/>
              </a:rPr>
              <a:t>odredbama ovih članaka propisane su kazne za prekršaj odgovorne 	osobe u 	jedinici lokalne samouprave koja utroši sredstva 	komunalnog doprinosa protivno njihovoj namjeni, te kazne za 	prekršaj pravne osobe isporučitelja komunalne usluge </a:t>
            </a:r>
            <a:endParaRPr lang="hr-HR" sz="16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10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SEDMI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25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707571" y="1134736"/>
            <a:ext cx="8094906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PRIJELAZNE I ZAVRŠNE ODREDBE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Započeti postupci </a:t>
            </a:r>
            <a:r>
              <a:rPr lang="hr-HR" sz="1200" b="1" dirty="0" smtClean="0">
                <a:latin typeface="Century Gothic" pitchFamily="34" charset="0"/>
              </a:rPr>
              <a:t>čl. 117.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Pravilnik za provedbu Zakona i prosječni troškovi građenja </a:t>
            </a:r>
            <a:r>
              <a:rPr lang="hr-HR" sz="1200" b="1" dirty="0" smtClean="0">
                <a:latin typeface="Century Gothic" pitchFamily="34" charset="0"/>
              </a:rPr>
              <a:t>čl.118.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Rješenje o komunalnom doprinosu </a:t>
            </a:r>
            <a:r>
              <a:rPr lang="hr-HR" sz="1200" b="1" dirty="0" smtClean="0">
                <a:latin typeface="Century Gothic" pitchFamily="34" charset="0"/>
              </a:rPr>
              <a:t>čl.119.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Opći akti jedinice lokalne samouprave </a:t>
            </a:r>
            <a:r>
              <a:rPr lang="hr-HR" sz="1200" b="1" dirty="0" smtClean="0">
                <a:latin typeface="Century Gothic" pitchFamily="34" charset="0"/>
              </a:rPr>
              <a:t>čl.120.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Komunalna infrastruktura te njezino evidentiranje u katastru i upis u zemljišne knjige </a:t>
            </a:r>
            <a:r>
              <a:rPr lang="hr-HR" sz="1200" b="1" dirty="0" smtClean="0">
                <a:latin typeface="Century Gothic" pitchFamily="34" charset="0"/>
              </a:rPr>
              <a:t>čl.121. – 122.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Osobe koje obavljaju komunalne djelatnosti </a:t>
            </a:r>
            <a:r>
              <a:rPr lang="hr-HR" sz="1200" b="1" dirty="0" smtClean="0">
                <a:latin typeface="Century Gothic" pitchFamily="34" charset="0"/>
              </a:rPr>
              <a:t>čl.123. – 125.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Prestanak važenja Zakona </a:t>
            </a:r>
            <a:r>
              <a:rPr lang="hr-HR" sz="1200" b="1" dirty="0" smtClean="0">
                <a:latin typeface="Century Gothic" pitchFamily="34" charset="0"/>
              </a:rPr>
              <a:t>čl.126.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hr-HR" sz="1600" dirty="0" smtClean="0">
                <a:latin typeface="Century Gothic" pitchFamily="34" charset="0"/>
              </a:rPr>
              <a:t>Stupanje na snagu Zakona </a:t>
            </a:r>
            <a:r>
              <a:rPr lang="hr-HR" sz="1200" b="1" dirty="0" smtClean="0">
                <a:latin typeface="Century Gothic" pitchFamily="34" charset="0"/>
              </a:rPr>
              <a:t>čl. 127.</a:t>
            </a:r>
          </a:p>
          <a:p>
            <a:pPr marL="457200" lvl="1" indent="0" algn="just">
              <a:buNone/>
            </a:pPr>
            <a:endParaRPr lang="hr-HR" sz="2000" dirty="0">
              <a:latin typeface="Century Gothic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hr-HR" sz="1050" dirty="0" smtClean="0">
                <a:solidFill>
                  <a:prstClr val="black"/>
                </a:solidFill>
                <a:latin typeface="Century Gothic" pitchFamily="34" charset="0"/>
              </a:rPr>
              <a:t>	</a:t>
            </a:r>
            <a:endParaRPr lang="hr-HR" sz="20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marL="914400" lvl="2" indent="0">
              <a:buNone/>
            </a:pPr>
            <a:endParaRPr lang="hr-HR" dirty="0" smtClean="0">
              <a:latin typeface="Century Gothic" pitchFamily="34" charset="0"/>
            </a:endParaRPr>
          </a:p>
          <a:p>
            <a:pPr lvl="2" algn="just"/>
            <a:endParaRPr lang="hr-HR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76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71246" y="2411186"/>
            <a:ext cx="7886700" cy="2035629"/>
          </a:xfrm>
        </p:spPr>
        <p:txBody>
          <a:bodyPr>
            <a:normAutofit/>
          </a:bodyPr>
          <a:lstStyle/>
          <a:p>
            <a:pPr algn="ctr"/>
            <a:r>
              <a:rPr lang="hr-HR" sz="2400" dirty="0" smtClean="0">
                <a:latin typeface="Century Gothic" pitchFamily="34" charset="0"/>
              </a:rPr>
              <a:t>Hvala na pažnji !</a:t>
            </a:r>
            <a:endParaRPr lang="hr-HR" sz="2400" dirty="0">
              <a:latin typeface="Century Gothic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86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320634" y="1432193"/>
            <a:ext cx="8502733" cy="430759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2000" dirty="0" smtClean="0">
                <a:latin typeface="Century Gothic" pitchFamily="34" charset="0"/>
              </a:rPr>
              <a:t>Provedeno javno savjetovanje o </a:t>
            </a:r>
          </a:p>
          <a:p>
            <a:pPr marL="0" indent="0" algn="just">
              <a:buNone/>
            </a:pPr>
            <a:r>
              <a:rPr lang="hr-HR" sz="2000" b="1" dirty="0" smtClean="0">
                <a:latin typeface="Century Gothic" pitchFamily="34" charset="0"/>
              </a:rPr>
              <a:t>nacrtu Prijedloga Zakona o komunalnom gospodarstvu</a:t>
            </a:r>
          </a:p>
          <a:p>
            <a:pPr marL="0" indent="0" algn="just">
              <a:buNone/>
            </a:pPr>
            <a:endParaRPr lang="hr-HR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hr-HR" sz="2000" dirty="0" smtClean="0">
                <a:latin typeface="Century Gothic" pitchFamily="34" charset="0"/>
              </a:rPr>
              <a:t>	U vremenu: 16. ožujka 2017. – 15. travnja 2017.</a:t>
            </a:r>
          </a:p>
          <a:p>
            <a:pPr marL="0" indent="0" algn="just">
              <a:buNone/>
            </a:pPr>
            <a:endParaRPr lang="hr-HR" sz="2000" dirty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hr-HR" sz="2000" dirty="0" smtClean="0">
                <a:latin typeface="Century Gothic" pitchFamily="34" charset="0"/>
              </a:rPr>
              <a:t>	Zakon </a:t>
            </a:r>
            <a:r>
              <a:rPr lang="hr-HR" sz="2000" dirty="0">
                <a:latin typeface="Century Gothic" pitchFamily="34" charset="0"/>
              </a:rPr>
              <a:t>je prema planu Normativnih aktivnosti za 2017. </a:t>
            </a:r>
            <a:r>
              <a:rPr lang="hr-HR" sz="2000" dirty="0" smtClean="0">
                <a:latin typeface="Century Gothic" pitchFamily="34" charset="0"/>
              </a:rPr>
              <a:t>	godinu </a:t>
            </a:r>
            <a:r>
              <a:rPr lang="hr-HR" sz="2000" dirty="0">
                <a:latin typeface="Century Gothic" pitchFamily="34" charset="0"/>
              </a:rPr>
              <a:t>stavljen za upućivanje u proceduru Vlade Republike </a:t>
            </a:r>
            <a:r>
              <a:rPr lang="hr-HR" sz="2000" dirty="0" smtClean="0">
                <a:latin typeface="Century Gothic" pitchFamily="34" charset="0"/>
              </a:rPr>
              <a:t>	Hrvatske </a:t>
            </a:r>
            <a:r>
              <a:rPr lang="hr-HR" sz="2000" dirty="0">
                <a:latin typeface="Century Gothic" pitchFamily="34" charset="0"/>
              </a:rPr>
              <a:t>u III</a:t>
            </a:r>
            <a:r>
              <a:rPr lang="hr-HR" sz="2000" dirty="0" smtClean="0">
                <a:latin typeface="Century Gothic" pitchFamily="34" charset="0"/>
              </a:rPr>
              <a:t>. kvartal</a:t>
            </a:r>
            <a:r>
              <a:rPr lang="hr-HR" sz="2000" dirty="0">
                <a:latin typeface="Century Gothic" pitchFamily="34" charset="0"/>
              </a:rPr>
              <a:t>, </a:t>
            </a:r>
            <a:r>
              <a:rPr lang="hr-HR" sz="2000" dirty="0" smtClean="0">
                <a:latin typeface="Century Gothic" pitchFamily="34" charset="0"/>
              </a:rPr>
              <a:t>vezan uz Zakon </a:t>
            </a:r>
            <a:r>
              <a:rPr lang="hr-HR" sz="2000" dirty="0" smtClean="0">
                <a:latin typeface="Century Gothic" pitchFamily="34" charset="0"/>
              </a:rPr>
              <a:t>o lokalnim porezima 	(NN115/16</a:t>
            </a:r>
            <a:r>
              <a:rPr lang="hr-HR" sz="2000" dirty="0" smtClean="0">
                <a:latin typeface="Century Gothic" pitchFamily="34" charset="0"/>
              </a:rPr>
              <a:t>)!!! – komunalnu naknadu zamjenjuje porez na 	nekretnine</a:t>
            </a:r>
            <a:endParaRPr lang="hr-HR" sz="20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6011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37359" y="898754"/>
            <a:ext cx="7886700" cy="788531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700" dirty="0" smtClean="0">
                <a:latin typeface="Century Gothic" panose="020B0502020202020204" pitchFamily="34" charset="0"/>
              </a:rPr>
              <a:t/>
            </a:r>
            <a:br>
              <a:rPr lang="hr-HR" sz="2700" dirty="0" smtClean="0">
                <a:latin typeface="Century Gothic" panose="020B0502020202020204" pitchFamily="34" charset="0"/>
              </a:rPr>
            </a:br>
            <a:r>
              <a:rPr lang="hr-HR" sz="2200" dirty="0" smtClean="0">
                <a:latin typeface="Century Gothic" panose="020B0502020202020204" pitchFamily="34" charset="0"/>
              </a:rPr>
              <a:t>OSNOVNA PITANJA KOJA SE TREBAJU UREDITI ZAKONOM</a:t>
            </a:r>
            <a:r>
              <a:rPr lang="hr-HR" sz="2800" dirty="0"/>
              <a:t/>
            </a:r>
            <a:br>
              <a:rPr lang="hr-HR" sz="2800" dirty="0"/>
            </a:b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28650" y="1919242"/>
            <a:ext cx="7886700" cy="437270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r-HR" sz="1800" dirty="0"/>
              <a:t> </a:t>
            </a:r>
            <a:r>
              <a:rPr lang="hr-HR" sz="1800" dirty="0" smtClean="0">
                <a:latin typeface="Century Gothic" panose="020B0502020202020204" pitchFamily="34" charset="0"/>
              </a:rPr>
              <a:t>− 	predmet </a:t>
            </a:r>
            <a:r>
              <a:rPr lang="hr-HR" sz="1800" dirty="0">
                <a:latin typeface="Century Gothic" panose="020B0502020202020204" pitchFamily="34" charset="0"/>
              </a:rPr>
              <a:t>Zakona, odnos komunalnog gospodarstva i </a:t>
            </a:r>
            <a:r>
              <a:rPr lang="hr-HR" sz="1800" dirty="0" smtClean="0">
                <a:latin typeface="Century Gothic" panose="020B0502020202020204" pitchFamily="34" charset="0"/>
              </a:rPr>
              <a:t>	posebnih </a:t>
            </a:r>
            <a:r>
              <a:rPr lang="hr-HR" sz="1800" dirty="0">
                <a:latin typeface="Century Gothic" panose="020B0502020202020204" pitchFamily="34" charset="0"/>
              </a:rPr>
              <a:t>upravnih područja, korištenje izraza i načela </a:t>
            </a:r>
            <a:r>
              <a:rPr lang="hr-HR" sz="1800" dirty="0" smtClean="0">
                <a:latin typeface="Century Gothic" panose="020B0502020202020204" pitchFamily="34" charset="0"/>
              </a:rPr>
              <a:t>	komunalnog gospodarstva</a:t>
            </a:r>
          </a:p>
          <a:p>
            <a:pPr marL="0" indent="0" algn="just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800" dirty="0">
                <a:latin typeface="Century Gothic" panose="020B0502020202020204" pitchFamily="34" charset="0"/>
              </a:rPr>
              <a:t>− </a:t>
            </a:r>
            <a:r>
              <a:rPr lang="hr-HR" sz="1800" dirty="0" smtClean="0">
                <a:latin typeface="Century Gothic" panose="020B0502020202020204" pitchFamily="34" charset="0"/>
              </a:rPr>
              <a:t>	komunalne </a:t>
            </a:r>
            <a:r>
              <a:rPr lang="hr-HR" sz="1800" dirty="0">
                <a:latin typeface="Century Gothic" panose="020B0502020202020204" pitchFamily="34" charset="0"/>
              </a:rPr>
              <a:t>djelatnosti (vrste komunalnih djelatnosti, </a:t>
            </a:r>
            <a:r>
              <a:rPr lang="hr-HR" sz="1800" dirty="0" smtClean="0">
                <a:latin typeface="Century Gothic" panose="020B0502020202020204" pitchFamily="34" charset="0"/>
              </a:rPr>
              <a:t>	obavljanje </a:t>
            </a:r>
            <a:r>
              <a:rPr lang="hr-HR" sz="1800" dirty="0">
                <a:latin typeface="Century Gothic" panose="020B0502020202020204" pitchFamily="34" charset="0"/>
              </a:rPr>
              <a:t>komunalne djelatnosti, organizacijski oblici </a:t>
            </a:r>
            <a:r>
              <a:rPr lang="hr-HR" sz="1800" dirty="0" smtClean="0">
                <a:latin typeface="Century Gothic" panose="020B0502020202020204" pitchFamily="34" charset="0"/>
              </a:rPr>
              <a:t>	obavljanja </a:t>
            </a:r>
            <a:r>
              <a:rPr lang="hr-HR" sz="1800" dirty="0">
                <a:latin typeface="Century Gothic" panose="020B0502020202020204" pitchFamily="34" charset="0"/>
              </a:rPr>
              <a:t>komunalnih djelatnosti i financiranje komunalnih </a:t>
            </a:r>
            <a:r>
              <a:rPr lang="hr-HR" sz="1800" dirty="0" smtClean="0">
                <a:latin typeface="Century Gothic" panose="020B0502020202020204" pitchFamily="34" charset="0"/>
              </a:rPr>
              <a:t>	djelatnosti)</a:t>
            </a:r>
          </a:p>
          <a:p>
            <a:pPr marL="0" indent="0" algn="just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800" dirty="0">
                <a:latin typeface="Century Gothic" panose="020B0502020202020204" pitchFamily="34" charset="0"/>
              </a:rPr>
              <a:t>− </a:t>
            </a:r>
            <a:r>
              <a:rPr lang="hr-HR" sz="1800" dirty="0" smtClean="0">
                <a:latin typeface="Century Gothic" panose="020B0502020202020204" pitchFamily="34" charset="0"/>
              </a:rPr>
              <a:t>	komunalna </a:t>
            </a:r>
            <a:r>
              <a:rPr lang="hr-HR" sz="1800" dirty="0">
                <a:latin typeface="Century Gothic" panose="020B0502020202020204" pitchFamily="34" charset="0"/>
              </a:rPr>
              <a:t>infrastruktura (komunalna infrastruktura i njezin </a:t>
            </a:r>
            <a:r>
              <a:rPr lang="hr-HR" sz="1800" dirty="0" smtClean="0">
                <a:latin typeface="Century Gothic" panose="020B0502020202020204" pitchFamily="34" charset="0"/>
              </a:rPr>
              <a:t>	pravni </a:t>
            </a:r>
            <a:r>
              <a:rPr lang="hr-HR" sz="1800" dirty="0">
                <a:latin typeface="Century Gothic" panose="020B0502020202020204" pitchFamily="34" charset="0"/>
              </a:rPr>
              <a:t>status, građenje i održavanje komunalne infrastrukture </a:t>
            </a:r>
            <a:r>
              <a:rPr lang="hr-HR" sz="1800" dirty="0" smtClean="0">
                <a:latin typeface="Century Gothic" panose="020B0502020202020204" pitchFamily="34" charset="0"/>
              </a:rPr>
              <a:t>	i </a:t>
            </a:r>
            <a:r>
              <a:rPr lang="hr-HR" sz="1800" dirty="0">
                <a:latin typeface="Century Gothic" panose="020B0502020202020204" pitchFamily="34" charset="0"/>
              </a:rPr>
              <a:t>financiranje građenja i održavanja komunalne </a:t>
            </a:r>
            <a:r>
              <a:rPr lang="hr-HR" sz="1800" dirty="0" smtClean="0">
                <a:latin typeface="Century Gothic" panose="020B0502020202020204" pitchFamily="34" charset="0"/>
              </a:rPr>
              <a:t>	infrastrukture</a:t>
            </a:r>
            <a:r>
              <a:rPr lang="hr-HR" sz="1800" dirty="0">
                <a:latin typeface="Century Gothic" panose="020B0502020202020204" pitchFamily="34" charset="0"/>
              </a:rPr>
              <a:t>)</a:t>
            </a:r>
          </a:p>
          <a:p>
            <a:pPr marL="0" indent="0">
              <a:buNone/>
            </a:pPr>
            <a:endParaRPr lang="hr-HR" sz="1800" dirty="0">
              <a:latin typeface="Century Gothic" panose="020B0502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4</a:t>
            </a:r>
            <a:endParaRPr lang="hr-HR" b="1" dirty="0" smtClean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4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02524" y="1346654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−	komunalni red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(odluka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o komunalnom redu, održavanje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komunalnog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reda - upravno tijelo i komunalni redari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)</a:t>
            </a:r>
          </a:p>
          <a:p>
            <a:pPr marL="0" indent="0" algn="just">
              <a:buNone/>
            </a:pPr>
            <a:endParaRPr lang="hr-HR" sz="18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0" lvl="0" indent="0" algn="just">
              <a:buNone/>
            </a:pP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−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nadzor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nad provedbom Zakona (nadzor zakonitosti, nadzor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upravnih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akata i inspekcijski nadzor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)</a:t>
            </a:r>
          </a:p>
          <a:p>
            <a:pPr marL="0" lvl="0" indent="0" algn="just">
              <a:buNone/>
            </a:pPr>
            <a:endParaRPr lang="hr-HR" sz="18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0" lvl="0" indent="0" algn="just">
              <a:buNone/>
            </a:pP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−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prekršaji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gradonačelnika, općinskih načelnika i isporučitelja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komunalnih usluga</a:t>
            </a:r>
          </a:p>
          <a:p>
            <a:pPr marL="0" lvl="0" indent="0" algn="just">
              <a:buNone/>
            </a:pPr>
            <a:endParaRPr lang="hr-HR" sz="18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pPr marL="0" lvl="0" indent="0" algn="just">
              <a:buNone/>
            </a:pP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−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prijelazna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i završna pitanja (Započeti postupci, Pravilnik za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provedbu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Zakona, Rješenje o komunalnom doprinosu, Opći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akti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jedinica lokalne samouprave, Komunalna infrastruktura,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Osobe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koje obavljaju komunalne djelatnosti, Prestanak </a:t>
            </a:r>
            <a:r>
              <a:rPr lang="hr-HR" sz="1800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	važenja </a:t>
            </a:r>
            <a:r>
              <a:rPr lang="hr-HR" sz="1800" dirty="0">
                <a:solidFill>
                  <a:prstClr val="black"/>
                </a:solidFill>
                <a:latin typeface="Century Gothic" panose="020B0502020202020204" pitchFamily="34" charset="0"/>
              </a:rPr>
              <a:t>Zakona i Stupanje na snagu Zakona).</a:t>
            </a:r>
          </a:p>
          <a:p>
            <a:pPr lvl="0"/>
            <a:endParaRPr lang="hr-HR" sz="1800" dirty="0">
              <a:solidFill>
                <a:prstClr val="black"/>
              </a:solidFill>
              <a:latin typeface="Century Gothic" panose="020B0502020202020204" pitchFamily="34" charset="0"/>
            </a:endParaRPr>
          </a:p>
          <a:p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5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59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89609" y="825137"/>
            <a:ext cx="7886700" cy="661851"/>
          </a:xfrm>
        </p:spPr>
        <p:txBody>
          <a:bodyPr>
            <a:normAutofit fontScale="90000"/>
          </a:bodyPr>
          <a:lstStyle/>
          <a:p>
            <a:pPr algn="ctr"/>
            <a:r>
              <a:rPr lang="hr-HR" sz="2200" dirty="0" smtClean="0">
                <a:latin typeface="Century Gothic" panose="020B0502020202020204" pitchFamily="34" charset="0"/>
              </a:rPr>
              <a:t>POSLJEDICE KOJE ĆE DONOŠENJEM ZAKONA PROISTEĆI</a:t>
            </a:r>
            <a:r>
              <a:rPr lang="hr-HR" sz="2800" dirty="0">
                <a:latin typeface="Century Gothic" panose="020B0502020202020204" pitchFamily="34" charset="0"/>
              </a:rPr>
              <a:t/>
            </a:r>
            <a:br>
              <a:rPr lang="hr-HR" sz="2800" dirty="0">
                <a:latin typeface="Century Gothic" panose="020B0502020202020204" pitchFamily="34" charset="0"/>
              </a:rPr>
            </a:br>
            <a:endParaRPr lang="hr-HR" sz="2800" dirty="0">
              <a:latin typeface="Century Gothic" panose="020B0502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715735" y="1329235"/>
            <a:ext cx="7886700" cy="52021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1.	Zakon </a:t>
            </a:r>
            <a:r>
              <a:rPr lang="hr-HR" sz="7200" dirty="0">
                <a:latin typeface="Century Gothic" panose="020B0502020202020204" pitchFamily="34" charset="0"/>
              </a:rPr>
              <a:t>će se uskladiti s Zakonom o javnoj </a:t>
            </a:r>
            <a:r>
              <a:rPr lang="hr-HR" sz="7200" dirty="0" smtClean="0">
                <a:latin typeface="Century Gothic" panose="020B0502020202020204" pitchFamily="34" charset="0"/>
              </a:rPr>
              <a:t>nabavi</a:t>
            </a:r>
          </a:p>
          <a:p>
            <a:pPr marL="0" indent="0" algn="just">
              <a:buNone/>
            </a:pPr>
            <a:endParaRPr lang="hr-HR" sz="72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2.	Zakon </a:t>
            </a:r>
            <a:r>
              <a:rPr lang="hr-HR" sz="7200" dirty="0">
                <a:latin typeface="Century Gothic" panose="020B0502020202020204" pitchFamily="34" charset="0"/>
              </a:rPr>
              <a:t>će se uskladiti s posebnim zakonima kojima se uređuje </a:t>
            </a:r>
            <a:r>
              <a:rPr lang="hr-HR" sz="7200" dirty="0" smtClean="0">
                <a:latin typeface="Century Gothic" panose="020B0502020202020204" pitchFamily="34" charset="0"/>
              </a:rPr>
              <a:t>	opskrba </a:t>
            </a:r>
            <a:r>
              <a:rPr lang="hr-HR" sz="7200" dirty="0">
                <a:latin typeface="Century Gothic" panose="020B0502020202020204" pitchFamily="34" charset="0"/>
              </a:rPr>
              <a:t>vodom i odvodnja, gospodarenje otpadom, </a:t>
            </a:r>
            <a:r>
              <a:rPr lang="hr-HR" sz="7200" dirty="0" smtClean="0">
                <a:latin typeface="Century Gothic" panose="020B0502020202020204" pitchFamily="34" charset="0"/>
              </a:rPr>
              <a:t>	</a:t>
            </a:r>
            <a:r>
              <a:rPr lang="hr-HR" sz="7200" dirty="0" err="1" smtClean="0">
                <a:latin typeface="Century Gothic" panose="020B0502020202020204" pitchFamily="34" charset="0"/>
              </a:rPr>
              <a:t>pogrebnička</a:t>
            </a:r>
            <a:r>
              <a:rPr lang="hr-HR" sz="7200" dirty="0" smtClean="0">
                <a:latin typeface="Century Gothic" panose="020B0502020202020204" pitchFamily="34" charset="0"/>
              </a:rPr>
              <a:t> </a:t>
            </a:r>
            <a:r>
              <a:rPr lang="hr-HR" sz="7200" dirty="0">
                <a:latin typeface="Century Gothic" panose="020B0502020202020204" pitchFamily="34" charset="0"/>
              </a:rPr>
              <a:t>djelatnost i porez od </a:t>
            </a:r>
            <a:r>
              <a:rPr lang="hr-HR" sz="7200" dirty="0" smtClean="0">
                <a:latin typeface="Century Gothic" panose="020B0502020202020204" pitchFamily="34" charset="0"/>
              </a:rPr>
              <a:t>nekretnina</a:t>
            </a:r>
            <a:endParaRPr lang="hr-HR" sz="72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3. 	</a:t>
            </a:r>
            <a:r>
              <a:rPr lang="hr-HR" sz="7200" dirty="0">
                <a:latin typeface="Century Gothic" panose="020B0502020202020204" pitchFamily="34" charset="0"/>
              </a:rPr>
              <a:t>J</a:t>
            </a:r>
            <a:r>
              <a:rPr lang="hr-HR" sz="7200" dirty="0" smtClean="0">
                <a:latin typeface="Century Gothic" panose="020B0502020202020204" pitchFamily="34" charset="0"/>
              </a:rPr>
              <a:t>asno </a:t>
            </a:r>
            <a:r>
              <a:rPr lang="hr-HR" sz="7200" dirty="0">
                <a:latin typeface="Century Gothic" panose="020B0502020202020204" pitchFamily="34" charset="0"/>
              </a:rPr>
              <a:t>i na odgovarajući način će se urediti:</a:t>
            </a: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	−	pitanje </a:t>
            </a:r>
            <a:r>
              <a:rPr lang="hr-HR" sz="7200" dirty="0">
                <a:latin typeface="Century Gothic" panose="020B0502020202020204" pitchFamily="34" charset="0"/>
              </a:rPr>
              <a:t>značaja komunalnog gospodarstva za život i </a:t>
            </a:r>
            <a:r>
              <a:rPr lang="hr-HR" sz="7200" dirty="0" smtClean="0">
                <a:latin typeface="Century Gothic" panose="020B0502020202020204" pitchFamily="34" charset="0"/>
              </a:rPr>
              <a:t>		rad </a:t>
            </a:r>
            <a:r>
              <a:rPr lang="hr-HR" sz="7200" dirty="0">
                <a:latin typeface="Century Gothic" panose="020B0502020202020204" pitchFamily="34" charset="0"/>
              </a:rPr>
              <a:t>u </a:t>
            </a:r>
            <a:r>
              <a:rPr lang="hr-HR" sz="7200" dirty="0" smtClean="0">
                <a:latin typeface="Century Gothic" panose="020B0502020202020204" pitchFamily="34" charset="0"/>
              </a:rPr>
              <a:t>jedinicama </a:t>
            </a:r>
            <a:r>
              <a:rPr lang="hr-HR" sz="7200" dirty="0">
                <a:latin typeface="Century Gothic" panose="020B0502020202020204" pitchFamily="34" charset="0"/>
              </a:rPr>
              <a:t>lokalne samouprave i načela na </a:t>
            </a:r>
            <a:r>
              <a:rPr lang="hr-HR" sz="7200" dirty="0" smtClean="0">
                <a:latin typeface="Century Gothic" panose="020B0502020202020204" pitchFamily="34" charset="0"/>
              </a:rPr>
              <a:t>		kojima </a:t>
            </a:r>
            <a:r>
              <a:rPr lang="hr-HR" sz="7200" dirty="0">
                <a:latin typeface="Century Gothic" panose="020B0502020202020204" pitchFamily="34" charset="0"/>
              </a:rPr>
              <a:t>se mora </a:t>
            </a:r>
            <a:r>
              <a:rPr lang="hr-HR" sz="7200" dirty="0" smtClean="0">
                <a:latin typeface="Century Gothic" panose="020B0502020202020204" pitchFamily="34" charset="0"/>
              </a:rPr>
              <a:t>	temeljiti </a:t>
            </a:r>
            <a:r>
              <a:rPr lang="hr-HR" sz="7200" dirty="0">
                <a:latin typeface="Century Gothic" panose="020B0502020202020204" pitchFamily="34" charset="0"/>
              </a:rPr>
              <a:t>komunalno gospodarstvo</a:t>
            </a: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	− 	međusobni </a:t>
            </a:r>
            <a:r>
              <a:rPr lang="hr-HR" sz="7200" dirty="0">
                <a:latin typeface="Century Gothic" panose="020B0502020202020204" pitchFamily="34" charset="0"/>
              </a:rPr>
              <a:t>odnos posebnih zakona kojima se </a:t>
            </a:r>
            <a:r>
              <a:rPr lang="hr-HR" sz="7200" dirty="0" smtClean="0">
                <a:latin typeface="Century Gothic" panose="020B0502020202020204" pitchFamily="34" charset="0"/>
              </a:rPr>
              <a:t>			uređuju 	pitanja </a:t>
            </a:r>
            <a:r>
              <a:rPr lang="hr-HR" sz="7200" dirty="0">
                <a:latin typeface="Century Gothic" panose="020B0502020202020204" pitchFamily="34" charset="0"/>
              </a:rPr>
              <a:t>vezana uz komunalnu infrastrukturu i </a:t>
            </a:r>
            <a:r>
              <a:rPr lang="hr-HR" sz="7200" dirty="0" smtClean="0">
                <a:latin typeface="Century Gothic" panose="020B0502020202020204" pitchFamily="34" charset="0"/>
              </a:rPr>
              <a:t>   		obavljanje komunalne </a:t>
            </a:r>
            <a:r>
              <a:rPr lang="hr-HR" sz="7200" dirty="0">
                <a:latin typeface="Century Gothic" panose="020B0502020202020204" pitchFamily="34" charset="0"/>
              </a:rPr>
              <a:t>djelatnosti i Zakona o </a:t>
            </a:r>
            <a:r>
              <a:rPr lang="hr-HR" sz="7200" dirty="0" smtClean="0">
                <a:latin typeface="Century Gothic" panose="020B0502020202020204" pitchFamily="34" charset="0"/>
              </a:rPr>
              <a:t>			komunalnom </a:t>
            </a:r>
            <a:r>
              <a:rPr lang="hr-HR" sz="7200" dirty="0">
                <a:latin typeface="Century Gothic" panose="020B0502020202020204" pitchFamily="34" charset="0"/>
              </a:rPr>
              <a:t>gospodarstvu</a:t>
            </a: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	− 	pitanja </a:t>
            </a:r>
            <a:r>
              <a:rPr lang="hr-HR" sz="7200" dirty="0">
                <a:latin typeface="Century Gothic" panose="020B0502020202020204" pitchFamily="34" charset="0"/>
              </a:rPr>
              <a:t>organizacijskih oblika u kojima se obavljaju </a:t>
            </a:r>
            <a:r>
              <a:rPr lang="hr-HR" sz="7200" dirty="0" smtClean="0">
                <a:latin typeface="Century Gothic" panose="020B0502020202020204" pitchFamily="34" charset="0"/>
              </a:rPr>
              <a:t>		komunalne </a:t>
            </a:r>
            <a:r>
              <a:rPr lang="hr-HR" sz="7200" dirty="0">
                <a:latin typeface="Century Gothic" panose="020B0502020202020204" pitchFamily="34" charset="0"/>
              </a:rPr>
              <a:t>djelatnosti i pitanja vezana uz obavljanje </a:t>
            </a:r>
            <a:r>
              <a:rPr lang="hr-HR" sz="7200" dirty="0" smtClean="0">
                <a:latin typeface="Century Gothic" panose="020B0502020202020204" pitchFamily="34" charset="0"/>
              </a:rPr>
              <a:t>		tih djelatnosti</a:t>
            </a:r>
            <a:endParaRPr lang="hr-HR" sz="72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	− 	pitanja </a:t>
            </a:r>
            <a:r>
              <a:rPr lang="hr-HR" sz="7200" dirty="0">
                <a:latin typeface="Century Gothic" panose="020B0502020202020204" pitchFamily="34" charset="0"/>
              </a:rPr>
              <a:t>vezana uz građenje i održavanje komunalne </a:t>
            </a:r>
            <a:r>
              <a:rPr lang="hr-HR" sz="7200" dirty="0" smtClean="0">
                <a:latin typeface="Century Gothic" panose="020B0502020202020204" pitchFamily="34" charset="0"/>
              </a:rPr>
              <a:t>		infrastrukture</a:t>
            </a:r>
            <a:r>
              <a:rPr lang="hr-HR" sz="7200" dirty="0">
                <a:latin typeface="Century Gothic" panose="020B0502020202020204" pitchFamily="34" charset="0"/>
              </a:rPr>
              <a:t>, uključujući i financiranje istog</a:t>
            </a:r>
          </a:p>
          <a:p>
            <a:pPr marL="0" indent="0" algn="just">
              <a:buNone/>
            </a:pPr>
            <a:r>
              <a:rPr lang="hr-HR" sz="7200" dirty="0" smtClean="0">
                <a:latin typeface="Century Gothic" panose="020B0502020202020204" pitchFamily="34" charset="0"/>
              </a:rPr>
              <a:t>	− 	pitanja </a:t>
            </a:r>
            <a:r>
              <a:rPr lang="hr-HR" sz="7200" dirty="0">
                <a:latin typeface="Century Gothic" panose="020B0502020202020204" pitchFamily="34" charset="0"/>
              </a:rPr>
              <a:t>vezana uz određivanje razrez i naplatu </a:t>
            </a:r>
            <a:r>
              <a:rPr lang="hr-HR" sz="7200" dirty="0" smtClean="0">
                <a:latin typeface="Century Gothic" panose="020B0502020202020204" pitchFamily="34" charset="0"/>
              </a:rPr>
              <a:t>			komunalnog doprinosa</a:t>
            </a:r>
            <a:endParaRPr lang="hr-HR" sz="7200" dirty="0">
              <a:latin typeface="Century Gothic" panose="020B0502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6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11234" y="1548719"/>
            <a:ext cx="78867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4. 	</a:t>
            </a:r>
            <a:r>
              <a:rPr lang="hr-HR" sz="1800" dirty="0">
                <a:latin typeface="Century Gothic" panose="020B0502020202020204" pitchFamily="34" charset="0"/>
              </a:rPr>
              <a:t>O</a:t>
            </a:r>
            <a:r>
              <a:rPr lang="hr-HR" sz="1800" dirty="0" smtClean="0">
                <a:latin typeface="Century Gothic" panose="020B0502020202020204" pitchFamily="34" charset="0"/>
              </a:rPr>
              <a:t>sigurat </a:t>
            </a:r>
            <a:r>
              <a:rPr lang="hr-HR" sz="1800" dirty="0">
                <a:latin typeface="Century Gothic" panose="020B0502020202020204" pitchFamily="34" charset="0"/>
              </a:rPr>
              <a:t>će se normativni uvjeti za poboljšanje provedbe </a:t>
            </a:r>
            <a:r>
              <a:rPr lang="hr-HR" sz="1800" dirty="0" smtClean="0">
                <a:latin typeface="Century Gothic" panose="020B0502020202020204" pitchFamily="34" charset="0"/>
              </a:rPr>
              <a:t>	komunalnog </a:t>
            </a:r>
            <a:r>
              <a:rPr lang="hr-HR" sz="1800" dirty="0">
                <a:latin typeface="Century Gothic" panose="020B0502020202020204" pitchFamily="34" charset="0"/>
              </a:rPr>
              <a:t>reda na području jedinica lokalne </a:t>
            </a:r>
            <a:r>
              <a:rPr lang="hr-HR" sz="1800" dirty="0" smtClean="0">
                <a:latin typeface="Century Gothic" panose="020B0502020202020204" pitchFamily="34" charset="0"/>
              </a:rPr>
              <a:t>	samouprave</a:t>
            </a:r>
          </a:p>
          <a:p>
            <a:pPr marL="0" indent="0" algn="just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5. 	Omogućit </a:t>
            </a:r>
            <a:r>
              <a:rPr lang="hr-HR" sz="1800" dirty="0">
                <a:latin typeface="Century Gothic" panose="020B0502020202020204" pitchFamily="34" charset="0"/>
              </a:rPr>
              <a:t>će se jednostavno i brzo evidentiranje u </a:t>
            </a:r>
            <a:r>
              <a:rPr lang="hr-HR" sz="1800" dirty="0" smtClean="0">
                <a:latin typeface="Century Gothic" panose="020B0502020202020204" pitchFamily="34" charset="0"/>
              </a:rPr>
              <a:t>	katastru </a:t>
            </a:r>
            <a:r>
              <a:rPr lang="hr-HR" sz="1800" dirty="0">
                <a:latin typeface="Century Gothic" panose="020B0502020202020204" pitchFamily="34" charset="0"/>
              </a:rPr>
              <a:t>i upis u zemljišne knjige komunalne infrastrukture </a:t>
            </a:r>
            <a:r>
              <a:rPr lang="hr-HR" sz="1800" dirty="0" smtClean="0">
                <a:latin typeface="Century Gothic" panose="020B0502020202020204" pitchFamily="34" charset="0"/>
              </a:rPr>
              <a:t>	izgrađene </a:t>
            </a:r>
            <a:r>
              <a:rPr lang="hr-HR" sz="1800" dirty="0">
                <a:latin typeface="Century Gothic" panose="020B0502020202020204" pitchFamily="34" charset="0"/>
              </a:rPr>
              <a:t>do stupanja na snagu novog Zakona o </a:t>
            </a:r>
            <a:r>
              <a:rPr lang="hr-HR" sz="1800" dirty="0" smtClean="0">
                <a:latin typeface="Century Gothic" panose="020B0502020202020204" pitchFamily="34" charset="0"/>
              </a:rPr>
              <a:t>	komunalnom gospodarstvu</a:t>
            </a:r>
          </a:p>
          <a:p>
            <a:pPr marL="0" indent="0" algn="just">
              <a:buNone/>
            </a:pPr>
            <a:endParaRPr lang="hr-HR" sz="1800" dirty="0">
              <a:latin typeface="Century Gothic" panose="020B0502020202020204" pitchFamily="34" charset="0"/>
            </a:endParaRPr>
          </a:p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6. 	Tekst </a:t>
            </a:r>
            <a:r>
              <a:rPr lang="hr-HR" sz="1800" dirty="0">
                <a:latin typeface="Century Gothic" panose="020B0502020202020204" pitchFamily="34" charset="0"/>
              </a:rPr>
              <a:t>Zakona o komunalnom gospodarstvu postat će </a:t>
            </a:r>
            <a:r>
              <a:rPr lang="hr-HR" sz="1800" dirty="0" smtClean="0">
                <a:latin typeface="Century Gothic" panose="020B0502020202020204" pitchFamily="34" charset="0"/>
              </a:rPr>
              <a:t>	pregledan </a:t>
            </a:r>
            <a:r>
              <a:rPr lang="hr-HR" sz="1800" dirty="0">
                <a:latin typeface="Century Gothic" panose="020B0502020202020204" pitchFamily="34" charset="0"/>
              </a:rPr>
              <a:t>i jednostavan za korištenje u provedbi čime će </a:t>
            </a:r>
            <a:r>
              <a:rPr lang="hr-HR" sz="1800" dirty="0" smtClean="0">
                <a:latin typeface="Century Gothic" panose="020B0502020202020204" pitchFamily="34" charset="0"/>
              </a:rPr>
              <a:t>	se </a:t>
            </a:r>
            <a:r>
              <a:rPr lang="hr-HR" sz="1800" dirty="0">
                <a:latin typeface="Century Gothic" panose="020B0502020202020204" pitchFamily="34" charset="0"/>
              </a:rPr>
              <a:t>poboljšat učinkovitost njegove provedbe.</a:t>
            </a:r>
          </a:p>
          <a:p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7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86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60614" y="104004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hr-HR" sz="2000" dirty="0">
                <a:latin typeface="Century Gothic" panose="020B0502020202020204" pitchFamily="34" charset="0"/>
              </a:rPr>
              <a:t>OCJENA I IZVORI SREDSTAVA POTREBNIH ZA PROVEDBU ZAKONA </a:t>
            </a:r>
            <a:r>
              <a:rPr lang="hr-HR" sz="2400" dirty="0">
                <a:latin typeface="Century Gothic" panose="020B0502020202020204" pitchFamily="34" charset="0"/>
              </a:rPr>
              <a:t/>
            </a:r>
            <a:br>
              <a:rPr lang="hr-HR" sz="2400" dirty="0">
                <a:latin typeface="Century Gothic" panose="020B0502020202020204" pitchFamily="34" charset="0"/>
              </a:rPr>
            </a:br>
            <a:endParaRPr lang="hr-HR" sz="2400" dirty="0">
              <a:latin typeface="Century Gothic" panose="020B0502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/>
              <a:t> </a:t>
            </a: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just">
              <a:buNone/>
            </a:pPr>
            <a:r>
              <a:rPr lang="hr-HR" sz="1800" dirty="0" smtClean="0">
                <a:latin typeface="Century Gothic" panose="020B0502020202020204" pitchFamily="34" charset="0"/>
              </a:rPr>
              <a:t>Za </a:t>
            </a:r>
            <a:r>
              <a:rPr lang="hr-HR" sz="1800" dirty="0">
                <a:latin typeface="Century Gothic" panose="020B0502020202020204" pitchFamily="34" charset="0"/>
              </a:rPr>
              <a:t>provedbu ovoga Zakona nije potrebno osigurati dodatna sredstva u državnom proračunu Republike Hrvatske niti u proračunima jedinica lokalne samouprave. </a:t>
            </a:r>
          </a:p>
          <a:p>
            <a:pPr marL="0" indent="0">
              <a:buNone/>
            </a:pPr>
            <a:endParaRPr lang="hr-H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8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5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zervirano mjesto sadržaja 5"/>
          <p:cNvSpPr>
            <a:spLocks noGrp="1"/>
          </p:cNvSpPr>
          <p:nvPr>
            <p:ph idx="1"/>
          </p:nvPr>
        </p:nvSpPr>
        <p:spPr>
          <a:xfrm>
            <a:off x="6973677" y="484742"/>
            <a:ext cx="1849690" cy="39660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hr-HR" sz="1800" b="1" dirty="0" smtClean="0">
                <a:solidFill>
                  <a:schemeClr val="accent4">
                    <a:lumMod val="75000"/>
                  </a:schemeClr>
                </a:solidFill>
                <a:latin typeface="Century Gothic" pitchFamily="34" charset="0"/>
              </a:rPr>
              <a:t>DIO PRVI</a:t>
            </a:r>
          </a:p>
          <a:p>
            <a:pPr marL="0" indent="0" algn="just">
              <a:buNone/>
            </a:pPr>
            <a:endParaRPr lang="hr-HR" sz="2400" dirty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hr-HR" sz="2400" dirty="0">
              <a:latin typeface="Century Gothic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200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niOkvir 8"/>
          <p:cNvSpPr txBox="1"/>
          <p:nvPr/>
        </p:nvSpPr>
        <p:spPr>
          <a:xfrm>
            <a:off x="0" y="6488668"/>
            <a:ext cx="1121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9</a:t>
            </a:r>
            <a:endParaRPr lang="en-US" b="1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zervirano mjesto sadržaja 5"/>
          <p:cNvSpPr txBox="1">
            <a:spLocks/>
          </p:cNvSpPr>
          <p:nvPr/>
        </p:nvSpPr>
        <p:spPr>
          <a:xfrm>
            <a:off x="157350" y="1134736"/>
            <a:ext cx="4621480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hr-HR" sz="2000" dirty="0" smtClean="0">
                <a:latin typeface="Century Gothic" pitchFamily="34" charset="0"/>
              </a:rPr>
              <a:t>UVODNE ODREDBE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000" dirty="0" smtClean="0">
              <a:latin typeface="Century Gothic" pitchFamily="34" charset="0"/>
            </a:endParaRPr>
          </a:p>
          <a:p>
            <a:pPr lvl="1"/>
            <a:r>
              <a:rPr lang="hr-HR" sz="1800" dirty="0" smtClean="0">
                <a:latin typeface="Century Gothic" pitchFamily="34" charset="0"/>
              </a:rPr>
              <a:t>Predmet zakona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Komunalno gospodarstvo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Korištenje i značenje pojmova i izraza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Načela komunalnog gospodarstva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zaštite javnog interesa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razmjerne koristi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solidarnosti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javne službe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</a:t>
            </a:r>
            <a:r>
              <a:rPr lang="hr-HR" sz="1800" dirty="0" err="1" smtClean="0">
                <a:latin typeface="Century Gothic" pitchFamily="34" charset="0"/>
              </a:rPr>
              <a:t>neprofitnosti</a:t>
            </a:r>
            <a:endParaRPr lang="hr-HR" sz="1800" dirty="0" smtClean="0">
              <a:latin typeface="Century Gothic" pitchFamily="34" charset="0"/>
            </a:endParaRP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supsidijarnosti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univerzalnosti i jednakosti pristupa</a:t>
            </a:r>
          </a:p>
          <a:p>
            <a:pPr lvl="1" algn="just"/>
            <a:endParaRPr lang="hr-HR" dirty="0" smtClean="0">
              <a:latin typeface="Century Gothic" pitchFamily="34" charset="0"/>
            </a:endParaRPr>
          </a:p>
          <a:p>
            <a:pPr lvl="1" algn="just"/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  <p:sp>
        <p:nvSpPr>
          <p:cNvPr id="7" name="Rezervirano mjesto sadržaja 5"/>
          <p:cNvSpPr txBox="1">
            <a:spLocks/>
          </p:cNvSpPr>
          <p:nvPr/>
        </p:nvSpPr>
        <p:spPr>
          <a:xfrm>
            <a:off x="4913524" y="1484387"/>
            <a:ext cx="4109290" cy="51889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hr-HR" sz="1800" dirty="0" smtClean="0">
                <a:latin typeface="Century Gothic" pitchFamily="34" charset="0"/>
              </a:rPr>
              <a:t>Načelo prilagodljivosti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kontinuiteta obavljanja komunalnih djelatnosti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kakvoće pružanja komunalnih usluga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ekonomičnosti i učinkovitosti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zaštite korisnika, prostora i okoliša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sigurnosti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javnosti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prihvatljivosti cijene komunalnih usluga</a:t>
            </a:r>
          </a:p>
          <a:p>
            <a:pPr lvl="1"/>
            <a:r>
              <a:rPr lang="hr-HR" sz="1800" dirty="0" smtClean="0">
                <a:latin typeface="Century Gothic" pitchFamily="34" charset="0"/>
              </a:rPr>
              <a:t>Načelo zaštite ugroženih kategorija građana</a:t>
            </a:r>
          </a:p>
          <a:p>
            <a:pPr lvl="1"/>
            <a:endParaRPr lang="hr-HR" sz="2000" dirty="0" smtClean="0">
              <a:latin typeface="Century Gothic" pitchFamily="34" charset="0"/>
            </a:endParaRPr>
          </a:p>
          <a:p>
            <a:pPr marL="457200" lvl="1" indent="0" algn="just">
              <a:buNone/>
            </a:pPr>
            <a:endParaRPr lang="hr-HR" dirty="0" smtClean="0">
              <a:latin typeface="Century Gothic" pitchFamily="34" charset="0"/>
            </a:endParaRPr>
          </a:p>
          <a:p>
            <a:pPr lvl="1" algn="just"/>
            <a:endParaRPr lang="hr-HR" dirty="0" smtClean="0">
              <a:latin typeface="Century Gothic" pitchFamily="34" charset="0"/>
            </a:endParaRPr>
          </a:p>
          <a:p>
            <a:pPr algn="just"/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hr-HR" sz="2400" dirty="0" smtClean="0">
              <a:latin typeface="Century Gothic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hr-HR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39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Tema sustav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sustava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sustav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5177</TotalTime>
  <Words>718</Words>
  <Application>Microsoft Office PowerPoint</Application>
  <PresentationFormat>Prikaz na zaslonu (4:3)</PresentationFormat>
  <Paragraphs>411</Paragraphs>
  <Slides>26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Tema sustava Office</vt:lpstr>
      <vt:lpstr>PowerPointova prezentacija</vt:lpstr>
      <vt:lpstr>PowerPointova prezentacija</vt:lpstr>
      <vt:lpstr>PowerPointova prezentacija</vt:lpstr>
      <vt:lpstr> OSNOVNA PITANJA KOJA SE TREBAJU UREDITI ZAKONOM </vt:lpstr>
      <vt:lpstr>PowerPointova prezentacija</vt:lpstr>
      <vt:lpstr>POSLJEDICE KOJE ĆE DONOŠENJEM ZAKONA PROISTEĆI </vt:lpstr>
      <vt:lpstr>PowerPointova prezentacija</vt:lpstr>
      <vt:lpstr>OCJENA I IZVORI SREDSTAVA POTREBNIH ZA PROVEDBU ZAKONA  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Hvala na pažnji !</vt:lpstr>
    </vt:vector>
  </TitlesOfParts>
  <Company>MGIPU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Irena Matković</dc:creator>
  <cp:lastModifiedBy>Borka Bobovec</cp:lastModifiedBy>
  <cp:revision>402</cp:revision>
  <cp:lastPrinted>2017-07-04T07:52:01Z</cp:lastPrinted>
  <dcterms:created xsi:type="dcterms:W3CDTF">2014-10-02T07:04:35Z</dcterms:created>
  <dcterms:modified xsi:type="dcterms:W3CDTF">2017-09-12T08:13:35Z</dcterms:modified>
</cp:coreProperties>
</file>